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8" r:id="rId2"/>
    <p:sldId id="257" r:id="rId3"/>
    <p:sldId id="258" r:id="rId4"/>
    <p:sldId id="259" r:id="rId5"/>
    <p:sldId id="260" r:id="rId6"/>
    <p:sldId id="261" r:id="rId7"/>
    <p:sldId id="263" r:id="rId8"/>
    <p:sldId id="264" r:id="rId9"/>
    <p:sldId id="266" r:id="rId10"/>
    <p:sldId id="270" r:id="rId11"/>
    <p:sldId id="271" r:id="rId12"/>
    <p:sldId id="272" r:id="rId13"/>
    <p:sldId id="274" r:id="rId14"/>
    <p:sldId id="275" r:id="rId15"/>
    <p:sldId id="276" r:id="rId16"/>
    <p:sldId id="278" r:id="rId17"/>
    <p:sldId id="279" r:id="rId18"/>
    <p:sldId id="281" r:id="rId19"/>
    <p:sldId id="283" r:id="rId20"/>
  </p:sldIdLst>
  <p:sldSz cx="9144000" cy="6858000" type="screen4x3"/>
  <p:notesSz cx="6858000" cy="9144000"/>
  <p:defaultTextStyle>
    <a:defPPr>
      <a:defRPr lang="es-ES"/>
    </a:defPPr>
    <a:lvl1pPr algn="l" rtl="0" eaLnBrk="0" fontAlgn="base" hangingPunct="0">
      <a:spcBef>
        <a:spcPct val="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4" autoAdjust="0"/>
    <p:restoredTop sz="94660"/>
  </p:normalViewPr>
  <p:slideViewPr>
    <p:cSldViewPr>
      <p:cViewPr varScale="1">
        <p:scale>
          <a:sx n="103" d="100"/>
          <a:sy n="103" d="100"/>
        </p:scale>
        <p:origin x="2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6E57FC-CE00-441B-8DA6-0F55F0762E9C}" type="datetimeFigureOut">
              <a:rPr lang="es-ES" smtClean="0"/>
              <a:t>02/03/2018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111E02-9953-472E-BFF0-5B75789AC104}" type="slidenum">
              <a:rPr lang="es-ES" smtClean="0"/>
              <a:t>‹zk.›</a:t>
            </a:fld>
            <a:endParaRPr lang="es-ES"/>
          </a:p>
        </p:txBody>
      </p:sp>
    </p:spTree>
    <p:extLst>
      <p:ext uri="{BB962C8B-B14F-4D97-AF65-F5344CB8AC3E}">
        <p14:creationId xmlns:p14="http://schemas.microsoft.com/office/powerpoint/2010/main" val="218212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fld id="{B5F3C57E-564A-45F6-997D-19D757C1B219}" type="slidenum">
              <a:rPr lang="es-ES" altLang="es-ES"/>
              <a:pPr/>
              <a:t>‹zk.›</a:t>
            </a:fld>
            <a:endParaRPr lang="es-ES" alt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fld id="{438B7D3E-F7EB-4A40-9969-97FAABB661EA}" type="slidenum">
              <a:rPr lang="es-ES" altLang="es-ES"/>
              <a:pPr/>
              <a:t>‹zk.›</a:t>
            </a:fld>
            <a:endParaRPr lang="es-ES" alt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fld id="{B15057F9-1196-4C7D-BA0C-419C9277FCFD}" type="slidenum">
              <a:rPr lang="es-ES" altLang="es-ES"/>
              <a:pPr/>
              <a:t>‹zk.›</a:t>
            </a:fld>
            <a:endParaRPr lang="es-ES" alt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fld id="{3ECA0A38-9757-44EA-9C7D-AB2C50C92385}" type="slidenum">
              <a:rPr lang="es-ES" altLang="es-ES"/>
              <a:pPr/>
              <a:t>‹zk.›</a:t>
            </a:fld>
            <a:endParaRPr lang="es-ES" alt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6" name="Rectangle 6"/>
          <p:cNvSpPr>
            <a:spLocks noGrp="1" noChangeArrowheads="1"/>
          </p:cNvSpPr>
          <p:nvPr>
            <p:ph type="sldNum" sz="quarter" idx="12"/>
          </p:nvPr>
        </p:nvSpPr>
        <p:spPr>
          <a:ln/>
        </p:spPr>
        <p:txBody>
          <a:bodyPr/>
          <a:lstStyle>
            <a:lvl1pPr>
              <a:defRPr/>
            </a:lvl1pPr>
          </a:lstStyle>
          <a:p>
            <a:fld id="{5ABCB32E-C905-4962-B64C-9DCC1854390E}" type="slidenum">
              <a:rPr lang="es-ES" altLang="es-ES"/>
              <a:pPr/>
              <a:t>‹zk.›</a:t>
            </a:fld>
            <a:endParaRPr lang="es-ES" alt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fld id="{C6430FCE-6221-498E-9FF7-E13E795B6DDA}" type="slidenum">
              <a:rPr lang="es-ES" altLang="es-ES"/>
              <a:pPr/>
              <a:t>‹zk.›</a:t>
            </a:fld>
            <a:endParaRPr lang="es-ES" alt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9" name="Rectangle 6"/>
          <p:cNvSpPr>
            <a:spLocks noGrp="1" noChangeArrowheads="1"/>
          </p:cNvSpPr>
          <p:nvPr>
            <p:ph type="sldNum" sz="quarter" idx="12"/>
          </p:nvPr>
        </p:nvSpPr>
        <p:spPr>
          <a:ln/>
        </p:spPr>
        <p:txBody>
          <a:bodyPr/>
          <a:lstStyle>
            <a:lvl1pPr>
              <a:defRPr/>
            </a:lvl1pPr>
          </a:lstStyle>
          <a:p>
            <a:fld id="{E15D5DEE-BE9A-4F92-9DD8-A7EFF8A0E325}" type="slidenum">
              <a:rPr lang="es-ES" altLang="es-ES"/>
              <a:pPr/>
              <a:t>‹zk.›</a:t>
            </a:fld>
            <a:endParaRPr lang="es-ES" alt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5" name="Rectangle 6"/>
          <p:cNvSpPr>
            <a:spLocks noGrp="1" noChangeArrowheads="1"/>
          </p:cNvSpPr>
          <p:nvPr>
            <p:ph type="sldNum" sz="quarter" idx="12"/>
          </p:nvPr>
        </p:nvSpPr>
        <p:spPr>
          <a:ln/>
        </p:spPr>
        <p:txBody>
          <a:bodyPr/>
          <a:lstStyle>
            <a:lvl1pPr>
              <a:defRPr/>
            </a:lvl1pPr>
          </a:lstStyle>
          <a:p>
            <a:fld id="{A339F212-EE9F-41F5-AB04-37E521B41C85}" type="slidenum">
              <a:rPr lang="es-ES" altLang="es-ES"/>
              <a:pPr/>
              <a:t>‹zk.›</a:t>
            </a:fld>
            <a:endParaRPr lang="es-ES" alt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4" name="Rectangle 6"/>
          <p:cNvSpPr>
            <a:spLocks noGrp="1" noChangeArrowheads="1"/>
          </p:cNvSpPr>
          <p:nvPr>
            <p:ph type="sldNum" sz="quarter" idx="12"/>
          </p:nvPr>
        </p:nvSpPr>
        <p:spPr>
          <a:ln/>
        </p:spPr>
        <p:txBody>
          <a:bodyPr/>
          <a:lstStyle>
            <a:lvl1pPr>
              <a:defRPr/>
            </a:lvl1pPr>
          </a:lstStyle>
          <a:p>
            <a:fld id="{45A16A0E-5F46-43A6-AC26-1178119A8E13}" type="slidenum">
              <a:rPr lang="es-ES" altLang="es-ES"/>
              <a:pPr/>
              <a:t>‹zk.›</a:t>
            </a:fld>
            <a:endParaRPr lang="es-ES" alt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fld id="{5AE46654-FABF-4031-A835-7C1FB51A7E48}" type="slidenum">
              <a:rPr lang="es-ES" altLang="es-ES"/>
              <a:pPr/>
              <a:t>‹zk.›</a:t>
            </a:fld>
            <a:endParaRPr lang="es-ES" alt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ES"/>
          </a:p>
        </p:txBody>
      </p:sp>
      <p:sp>
        <p:nvSpPr>
          <p:cNvPr id="7" name="Rectangle 6"/>
          <p:cNvSpPr>
            <a:spLocks noGrp="1" noChangeArrowheads="1"/>
          </p:cNvSpPr>
          <p:nvPr>
            <p:ph type="sldNum" sz="quarter" idx="12"/>
          </p:nvPr>
        </p:nvSpPr>
        <p:spPr>
          <a:ln/>
        </p:spPr>
        <p:txBody>
          <a:bodyPr/>
          <a:lstStyle>
            <a:lvl1pPr>
              <a:defRPr/>
            </a:lvl1pPr>
          </a:lstStyle>
          <a:p>
            <a:fld id="{E42F3DDB-3DF9-4CAE-BA32-4304FBB4463A}" type="slidenum">
              <a:rPr lang="es-ES" altLang="es-ES"/>
              <a:pPr/>
              <a:t>‹zk.›</a:t>
            </a:fld>
            <a:endParaRPr lang="es-ES" alt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atin typeface="Arial" panose="020B0604020202020204" pitchFamily="34" charset="0"/>
                <a:cs typeface="Arial" panose="020B0604020202020204" pitchFamily="34" charset="0"/>
              </a:defRPr>
            </a:lvl1pPr>
          </a:lstStyle>
          <a:p>
            <a:pPr>
              <a:defRPr/>
            </a:pPr>
            <a:endParaRPr lang="es-ES" alt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atin typeface="Arial" panose="020B0604020202020204" pitchFamily="34" charset="0"/>
                <a:cs typeface="Arial" panose="020B0604020202020204" pitchFamily="34" charset="0"/>
              </a:defRPr>
            </a:lvl1pPr>
          </a:lstStyle>
          <a:p>
            <a:pPr>
              <a:defRPr/>
            </a:pPr>
            <a:endParaRPr lang="es-ES" alt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E8D8E4A-2749-4A13-8849-2FF88CBFFF82}" type="slidenum">
              <a:rPr lang="es-ES" altLang="es-ES"/>
              <a:pPr/>
              <a:t>‹zk.›</a:t>
            </a:fld>
            <a:endParaRPr lang="es-E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459288" y="3292475"/>
            <a:ext cx="227012" cy="274638"/>
          </a:xfrm>
          <a:prstGeom prst="rect">
            <a:avLst/>
          </a:prstGeom>
          <a:noFill/>
          <a:ln w="9525">
            <a:noFill/>
            <a:miter lim="800000"/>
            <a:headEnd/>
            <a:tailEnd/>
          </a:ln>
          <a:effectLst/>
        </p:spPr>
        <p:txBody>
          <a:bodyPr wrap="none">
            <a:spAutoFit/>
          </a:bodyPr>
          <a:lstStyle/>
          <a:p>
            <a:pPr eaLnBrk="1" hangingPunct="1"/>
            <a:r>
              <a:rPr lang="es-ES" altLang="es-ES"/>
              <a:t> </a:t>
            </a:r>
          </a:p>
        </p:txBody>
      </p:sp>
      <p:sp>
        <p:nvSpPr>
          <p:cNvPr id="2051" name="Rectangle 5"/>
          <p:cNvSpPr>
            <a:spLocks noChangeArrowheads="1"/>
          </p:cNvSpPr>
          <p:nvPr/>
        </p:nvSpPr>
        <p:spPr bwMode="auto">
          <a:xfrm>
            <a:off x="2782888" y="3200400"/>
            <a:ext cx="3578225" cy="457200"/>
          </a:xfrm>
          <a:prstGeom prst="rect">
            <a:avLst/>
          </a:prstGeom>
          <a:noFill/>
          <a:ln w="9525">
            <a:noFill/>
            <a:miter lim="800000"/>
            <a:headEnd/>
            <a:tailEnd/>
          </a:ln>
          <a:effectLst/>
        </p:spPr>
        <p:txBody>
          <a:bodyPr wrap="none">
            <a:spAutoFit/>
          </a:bodyPr>
          <a:lstStyle/>
          <a:p>
            <a:pPr eaLnBrk="1" hangingPunct="1"/>
            <a:r>
              <a:rPr lang="es-ES" altLang="es-ES" b="1" dirty="0">
                <a:solidFill>
                  <a:schemeClr val="tx2"/>
                </a:solidFill>
              </a:rPr>
              <a:t>A) FINANTZA-TUTORETZAREN ADIERAZLEAK</a:t>
            </a:r>
            <a:br>
              <a:rPr lang="es-ES" altLang="es-ES" b="1" dirty="0">
                <a:solidFill>
                  <a:schemeClr val="tx2"/>
                </a:solidFill>
              </a:rPr>
            </a:br>
            <a:r>
              <a:rPr lang="es-ES" altLang="es-ES" b="1" dirty="0">
                <a:solidFill>
                  <a:schemeClr val="tx2"/>
                </a:solidFill>
              </a:rPr>
              <a:t>A) INDICADORES DE TUTELA FINANCIERA</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8575" y="1268760"/>
            <a:ext cx="1466850" cy="6572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2069695" y="1545124"/>
            <a:ext cx="5315879" cy="3816429"/>
          </a:xfrm>
          <a:prstGeom prst="rect">
            <a:avLst/>
          </a:prstGeom>
          <a:noFill/>
          <a:ln w="9525">
            <a:noFill/>
            <a:miter lim="800000"/>
            <a:headEnd/>
            <a:tailEnd/>
          </a:ln>
          <a:effectLst/>
        </p:spPr>
        <p:txBody>
          <a:bodyPr wrap="none" anchor="ctr">
            <a:spAutoFit/>
          </a:bodyPr>
          <a:lstStyle/>
          <a:p>
            <a:pPr algn="just" eaLnBrk="1" hangingPunct="1"/>
            <a:r>
              <a:rPr lang="es-ES" altLang="es-ES" sz="1100" b="1" dirty="0"/>
              <a:t>4</a:t>
            </a:r>
            <a:r>
              <a:rPr lang="es-ES" altLang="es-ES" sz="1100" b="1" dirty="0" smtClean="0"/>
              <a:t>.- </a:t>
            </a:r>
            <a:r>
              <a:rPr lang="es-ES" altLang="es-ES" sz="1100" b="1" dirty="0"/>
              <a:t>INBERTSIO GARBIAK, </a:t>
            </a:r>
            <a:r>
              <a:rPr lang="es-ES" altLang="es-ES" sz="1100" b="1" dirty="0" smtClean="0"/>
              <a:t>GUZTIRA</a:t>
            </a:r>
            <a:endParaRPr lang="es-ES" altLang="es-ES" sz="1100" dirty="0"/>
          </a:p>
          <a:p>
            <a:pPr algn="just" eaLnBrk="1" hangingPunct="1"/>
            <a:r>
              <a:rPr lang="es-ES" altLang="es-ES" sz="1100" b="1" dirty="0" err="1"/>
              <a:t>Esanahia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a:t>
            </a:r>
            <a:r>
              <a:rPr lang="es-ES" altLang="es-ES" sz="1100" dirty="0" err="1"/>
              <a:t>kapital-gastuetan</a:t>
            </a:r>
            <a:r>
              <a:rPr lang="es-ES" altLang="es-ES" sz="1100" dirty="0"/>
              <a:t> (</a:t>
            </a:r>
            <a:r>
              <a:rPr lang="es-ES" altLang="es-ES" sz="1100" dirty="0" err="1"/>
              <a:t>pasibo</a:t>
            </a:r>
            <a:r>
              <a:rPr lang="es-ES" altLang="es-ES" sz="1100" dirty="0"/>
              <a:t> </a:t>
            </a:r>
            <a:r>
              <a:rPr lang="es-ES" altLang="es-ES" sz="1100" dirty="0" err="1"/>
              <a:t>finantzarioen</a:t>
            </a:r>
            <a:endParaRPr lang="es-ES" altLang="es-ES" sz="1100" dirty="0"/>
          </a:p>
          <a:p>
            <a:pPr algn="just" eaLnBrk="1" hangingPunct="1"/>
            <a:r>
              <a:rPr lang="es-ES" altLang="es-ES" sz="1100" dirty="0" err="1" smtClean="0"/>
              <a:t>Amortizazioa</a:t>
            </a:r>
            <a:r>
              <a:rPr lang="es-ES" altLang="es-ES" sz="1100" dirty="0" smtClean="0"/>
              <a:t> izan </a:t>
            </a:r>
            <a:r>
              <a:rPr lang="es-ES" altLang="es-ES" sz="1100" dirty="0" err="1"/>
              <a:t>ezik</a:t>
            </a:r>
            <a:r>
              <a:rPr lang="es-ES" altLang="es-ES" sz="1100" dirty="0"/>
              <a:t>) </a:t>
            </a:r>
            <a:r>
              <a:rPr lang="es-ES" altLang="es-ES" sz="1100" dirty="0" err="1"/>
              <a:t>onartutako</a:t>
            </a:r>
            <a:r>
              <a:rPr lang="es-ES" altLang="es-ES" sz="1100" dirty="0"/>
              <a:t> </a:t>
            </a:r>
            <a:r>
              <a:rPr lang="es-ES" altLang="es-ES" sz="1100" dirty="0" err="1"/>
              <a:t>obligazioak</a:t>
            </a:r>
            <a:r>
              <a:rPr lang="es-ES" altLang="es-ES" sz="1100" dirty="0"/>
              <a:t> </a:t>
            </a:r>
            <a:r>
              <a:rPr lang="es-ES" altLang="es-ES" sz="1100" dirty="0" err="1"/>
              <a:t>jasotzen</a:t>
            </a:r>
            <a:r>
              <a:rPr lang="es-ES" altLang="es-ES" sz="1100" dirty="0"/>
              <a:t> </a:t>
            </a:r>
            <a:r>
              <a:rPr lang="es-ES" altLang="es-ES" sz="1100" dirty="0" err="1"/>
              <a:t>ditu</a:t>
            </a:r>
            <a:r>
              <a:rPr lang="es-ES" altLang="es-ES" sz="1100" dirty="0"/>
              <a:t>, </a:t>
            </a:r>
            <a:r>
              <a:rPr lang="es-ES" altLang="es-ES" sz="1100" dirty="0" err="1"/>
              <a:t>inbertsioen</a:t>
            </a:r>
            <a:endParaRPr lang="es-ES" altLang="es-ES" sz="1100" dirty="0"/>
          </a:p>
          <a:p>
            <a:pPr algn="just" eaLnBrk="1" hangingPunct="1"/>
            <a:r>
              <a:rPr lang="es-ES" altLang="es-ES" sz="1100" dirty="0" err="1"/>
              <a:t>besterenganatzea</a:t>
            </a:r>
            <a:r>
              <a:rPr lang="es-ES" altLang="es-ES" sz="1100" dirty="0"/>
              <a:t> </a:t>
            </a:r>
            <a:r>
              <a:rPr lang="es-ES" altLang="es-ES" sz="1100" dirty="0" err="1"/>
              <a:t>kenduta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a:t>
            </a:r>
            <a:r>
              <a:rPr lang="es-ES" altLang="es-ES" sz="1100" dirty="0" err="1" smtClean="0"/>
              <a:t>biztanle</a:t>
            </a:r>
            <a:r>
              <a:rPr lang="es-ES" altLang="es-ES" sz="1100" dirty="0" smtClean="0"/>
              <a:t> </a:t>
            </a:r>
            <a:r>
              <a:rPr lang="es-ES" altLang="es-ES" sz="1100" dirty="0" err="1" smtClean="0"/>
              <a:t>bakoitzeko</a:t>
            </a:r>
            <a:r>
              <a:rPr lang="es-ES" altLang="es-ES" sz="1100" dirty="0" smtClean="0"/>
              <a:t> </a:t>
            </a:r>
            <a:r>
              <a:rPr lang="es-ES" altLang="es-ES" sz="1100" dirty="0" err="1" smtClean="0"/>
              <a:t>datua</a:t>
            </a:r>
            <a:r>
              <a:rPr lang="es-ES" altLang="es-ES" sz="1100" dirty="0" smtClean="0"/>
              <a:t> </a:t>
            </a:r>
            <a:r>
              <a:rPr lang="es-ES" altLang="es-ES" sz="1100" dirty="0" err="1"/>
              <a:t>ematen</a:t>
            </a:r>
            <a:r>
              <a:rPr lang="es-ES" altLang="es-ES" sz="1100" dirty="0"/>
              <a:t> da.</a:t>
            </a:r>
          </a:p>
          <a:p>
            <a:pPr algn="just" eaLnBrk="1" hangingPunct="1"/>
            <a:endParaRPr lang="es-ES" altLang="es-ES" sz="1100" b="1" dirty="0" smtClean="0"/>
          </a:p>
          <a:p>
            <a:pPr algn="just" eaLnBrk="1" hangingPunct="1"/>
            <a:r>
              <a:rPr lang="es-ES" altLang="es-ES" sz="1100" b="1" dirty="0" err="1" smtClean="0"/>
              <a:t>Kalkulua</a:t>
            </a:r>
            <a:r>
              <a:rPr lang="es-ES" altLang="es-ES" sz="1100" dirty="0"/>
              <a:t>:</a:t>
            </a:r>
          </a:p>
          <a:p>
            <a:pPr algn="just" eaLnBrk="1" hangingPunct="1"/>
            <a:r>
              <a:rPr lang="es-ES" altLang="es-ES" sz="1100" dirty="0"/>
              <a:t> (1) </a:t>
            </a:r>
            <a:r>
              <a:rPr lang="es-ES" altLang="es-ES" sz="1100" dirty="0" err="1"/>
              <a:t>Inbertsio</a:t>
            </a:r>
            <a:r>
              <a:rPr lang="es-ES" altLang="es-ES" sz="1100" dirty="0"/>
              <a:t> </a:t>
            </a:r>
            <a:r>
              <a:rPr lang="es-ES" altLang="es-ES" sz="1100" dirty="0" err="1"/>
              <a:t>garbiak</a:t>
            </a:r>
            <a:r>
              <a:rPr lang="es-ES" altLang="es-ES" sz="1100" dirty="0"/>
              <a:t>, </a:t>
            </a:r>
            <a:r>
              <a:rPr lang="es-ES" altLang="es-ES" sz="1100" dirty="0" err="1"/>
              <a:t>guztira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a:t>
            </a:r>
            <a:r>
              <a:rPr lang="es-ES" altLang="es-ES" sz="1100" dirty="0" err="1" smtClean="0"/>
              <a:t>gastuen</a:t>
            </a:r>
            <a:r>
              <a:rPr lang="es-ES" altLang="es-ES" sz="1100" dirty="0" smtClean="0"/>
              <a:t> </a:t>
            </a:r>
            <a:r>
              <a:rPr lang="es-ES" altLang="es-ES" sz="1100" dirty="0"/>
              <a:t>6, 7 eta 8 </a:t>
            </a:r>
            <a:r>
              <a:rPr lang="es-ES" altLang="es-ES" sz="1100" dirty="0" err="1"/>
              <a:t>kapituluak</a:t>
            </a:r>
            <a:r>
              <a:rPr lang="es-ES" altLang="es-ES" sz="1100" dirty="0"/>
              <a:t>,</a:t>
            </a:r>
          </a:p>
          <a:p>
            <a:pPr algn="just" eaLnBrk="1" hangingPunct="1"/>
            <a:r>
              <a:rPr lang="es-ES" altLang="es-ES" sz="1100" dirty="0" err="1"/>
              <a:t>sarreren</a:t>
            </a:r>
            <a:r>
              <a:rPr lang="es-ES" altLang="es-ES" sz="1100" dirty="0"/>
              <a:t> 6 eta 8 </a:t>
            </a:r>
            <a:r>
              <a:rPr lang="es-ES" altLang="es-ES" sz="1100" dirty="0" err="1"/>
              <a:t>kapituluak</a:t>
            </a:r>
            <a:r>
              <a:rPr lang="es-ES" altLang="es-ES" sz="1100" dirty="0"/>
              <a:t> </a:t>
            </a:r>
            <a:r>
              <a:rPr lang="es-ES" altLang="es-ES" sz="1100" dirty="0" err="1"/>
              <a:t>kenduta</a:t>
            </a:r>
            <a:r>
              <a:rPr lang="es-ES" altLang="es-ES" sz="1100" dirty="0"/>
              <a:t>.</a:t>
            </a:r>
          </a:p>
          <a:p>
            <a:pPr algn="just" eaLnBrk="1" hangingPunct="1"/>
            <a:r>
              <a:rPr lang="es-ES" altLang="es-ES" sz="1100" dirty="0"/>
              <a:t> (2) </a:t>
            </a:r>
            <a:r>
              <a:rPr lang="es-ES" altLang="es-ES" sz="1100" dirty="0" err="1"/>
              <a:t>Biztanleak</a:t>
            </a:r>
            <a:endParaRPr lang="es-ES" altLang="es-ES" sz="1100" dirty="0"/>
          </a:p>
          <a:p>
            <a:pPr algn="just" eaLnBrk="1" hangingPunct="1"/>
            <a:r>
              <a:rPr lang="es-ES" altLang="es-ES" sz="1100" dirty="0"/>
              <a:t> (3) </a:t>
            </a:r>
            <a:r>
              <a:rPr lang="es-ES" altLang="es-ES" sz="1100" dirty="0" err="1"/>
              <a:t>Inbertsio</a:t>
            </a:r>
            <a:r>
              <a:rPr lang="es-ES" altLang="es-ES" sz="1100" dirty="0"/>
              <a:t> </a:t>
            </a:r>
            <a:r>
              <a:rPr lang="es-ES" altLang="es-ES" sz="1100" dirty="0" err="1"/>
              <a:t>garbiak</a:t>
            </a:r>
            <a:r>
              <a:rPr lang="es-ES" altLang="es-ES" sz="1100" dirty="0"/>
              <a:t>, </a:t>
            </a:r>
            <a:r>
              <a:rPr lang="es-ES" altLang="es-ES" sz="1100" dirty="0" err="1"/>
              <a:t>guztira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(1)/(2)*100</a:t>
            </a:r>
          </a:p>
          <a:p>
            <a:pPr algn="just" eaLnBrk="1" hangingPunct="1"/>
            <a:endParaRPr lang="es-ES" altLang="es-ES" sz="1100" dirty="0"/>
          </a:p>
          <a:p>
            <a:pPr algn="just" eaLnBrk="1" hangingPunct="1"/>
            <a:r>
              <a:rPr lang="es-ES" altLang="es-ES" sz="1100" b="1" dirty="0"/>
              <a:t>4</a:t>
            </a:r>
            <a:r>
              <a:rPr lang="es-ES" altLang="es-ES" sz="1100" b="1" dirty="0" smtClean="0"/>
              <a:t>.- </a:t>
            </a:r>
            <a:r>
              <a:rPr lang="es-ES" altLang="es-ES" sz="1100" b="1" dirty="0"/>
              <a:t>INVERSIONES NETAS TOTALES</a:t>
            </a:r>
          </a:p>
          <a:p>
            <a:pPr algn="just" eaLnBrk="1" hangingPunct="1"/>
            <a:r>
              <a:rPr lang="es-ES" altLang="es-ES" sz="1100" b="1" dirty="0"/>
              <a:t>Concepto: </a:t>
            </a:r>
            <a:r>
              <a:rPr lang="es-ES" altLang="es-ES" sz="1100" dirty="0"/>
              <a:t>En valor absoluto, recoge el importe de las obligaciones</a:t>
            </a:r>
          </a:p>
          <a:p>
            <a:pPr algn="just" eaLnBrk="1" hangingPunct="1"/>
            <a:r>
              <a:rPr lang="es-ES" altLang="es-ES" sz="1100" dirty="0"/>
              <a:t>reconocidas totales por gastos de capital (excepto amortización de pasivos</a:t>
            </a:r>
          </a:p>
          <a:p>
            <a:pPr algn="just" eaLnBrk="1" hangingPunct="1"/>
            <a:r>
              <a:rPr lang="es-ES" altLang="es-ES" sz="1100" dirty="0"/>
              <a:t>financieros), minorado por las enajenaciones de inversiones. En valores</a:t>
            </a:r>
          </a:p>
          <a:p>
            <a:pPr algn="just" eaLnBrk="1" hangingPunct="1"/>
            <a:r>
              <a:rPr lang="es-ES" altLang="es-ES" sz="1100" dirty="0"/>
              <a:t>relativos, la información se presenta en términos per cápita.</a:t>
            </a:r>
            <a:endParaRPr lang="es-ES" altLang="es-ES" sz="1100" b="1" dirty="0"/>
          </a:p>
          <a:p>
            <a:pPr algn="just" eaLnBrk="1" hangingPunct="1"/>
            <a:endParaRPr lang="es-ES" altLang="es-ES" sz="1100" b="1" dirty="0" smtClean="0"/>
          </a:p>
          <a:p>
            <a:pPr algn="just" eaLnBrk="1" hangingPunct="1"/>
            <a:r>
              <a:rPr lang="es-ES" altLang="es-ES" sz="1100" b="1" dirty="0" smtClean="0"/>
              <a:t>Cálculo</a:t>
            </a:r>
            <a:r>
              <a:rPr lang="es-ES" altLang="es-ES" sz="1100" dirty="0"/>
              <a:t>:</a:t>
            </a:r>
          </a:p>
          <a:p>
            <a:pPr algn="just" eaLnBrk="1" hangingPunct="1"/>
            <a:r>
              <a:rPr lang="es-ES" altLang="es-ES" sz="1100" dirty="0"/>
              <a:t> (1) Inversiones netas totales valor absoluto: </a:t>
            </a:r>
            <a:r>
              <a:rPr lang="es-ES" altLang="es-ES" sz="1100" dirty="0" smtClean="0"/>
              <a:t>capítulos </a:t>
            </a:r>
            <a:r>
              <a:rPr lang="es-ES" altLang="es-ES" sz="1100" dirty="0"/>
              <a:t>6, 7 y 8 de gastos,</a:t>
            </a:r>
          </a:p>
          <a:p>
            <a:pPr algn="just" eaLnBrk="1" hangingPunct="1"/>
            <a:r>
              <a:rPr lang="es-ES" altLang="es-ES" sz="1100" dirty="0"/>
              <a:t>minorados con capítulos 6 y 8 de ingresos,</a:t>
            </a:r>
          </a:p>
          <a:p>
            <a:pPr algn="just" eaLnBrk="1" hangingPunct="1"/>
            <a:r>
              <a:rPr lang="es-ES" altLang="es-ES" sz="1100" dirty="0"/>
              <a:t> (2) Habitantes</a:t>
            </a:r>
          </a:p>
          <a:p>
            <a:pPr algn="just" eaLnBrk="1" hangingPunct="1"/>
            <a:r>
              <a:rPr lang="es-ES" altLang="es-ES" sz="1100" dirty="0"/>
              <a:t> (3) Inversiones netas totales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620688"/>
            <a:ext cx="1466850" cy="6572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2029299" y="1545124"/>
            <a:ext cx="5141151" cy="3816429"/>
          </a:xfrm>
          <a:prstGeom prst="rect">
            <a:avLst/>
          </a:prstGeom>
          <a:noFill/>
          <a:ln w="9525">
            <a:noFill/>
            <a:miter lim="800000"/>
            <a:headEnd/>
            <a:tailEnd/>
          </a:ln>
          <a:effectLst/>
        </p:spPr>
        <p:txBody>
          <a:bodyPr wrap="none" anchor="ctr">
            <a:spAutoFit/>
          </a:bodyPr>
          <a:lstStyle/>
          <a:p>
            <a:pPr algn="just" eaLnBrk="1" hangingPunct="1"/>
            <a:r>
              <a:rPr lang="pt-BR" altLang="es-ES" sz="1100" b="1" dirty="0"/>
              <a:t>5</a:t>
            </a:r>
            <a:r>
              <a:rPr lang="pt-BR" altLang="es-ES" sz="1100" b="1" dirty="0" smtClean="0"/>
              <a:t>.- </a:t>
            </a:r>
            <a:r>
              <a:rPr lang="pt-BR" altLang="es-ES" sz="1100" b="1" dirty="0"/>
              <a:t>INBERTSIO-MAILA, GUZTIRA</a:t>
            </a:r>
            <a:endParaRPr lang="es-ES" altLang="es-ES" sz="1100" dirty="0"/>
          </a:p>
          <a:p>
            <a:pPr algn="just" eaLnBrk="1" hangingPunct="1"/>
            <a:r>
              <a:rPr lang="pt-BR" altLang="es-ES" sz="1100" b="1" dirty="0" err="1"/>
              <a:t>Esanahia</a:t>
            </a:r>
            <a:r>
              <a:rPr lang="pt-BR" altLang="es-ES" sz="1100" dirty="0"/>
              <a:t>: </a:t>
            </a:r>
            <a:r>
              <a:rPr lang="pt-BR" altLang="es-ES" sz="1100" dirty="0" err="1"/>
              <a:t>Balio</a:t>
            </a:r>
            <a:r>
              <a:rPr lang="pt-BR" altLang="es-ES" sz="1100" dirty="0"/>
              <a:t> </a:t>
            </a:r>
            <a:r>
              <a:rPr lang="pt-BR" altLang="es-ES" sz="1100" dirty="0" err="1"/>
              <a:t>absolutuan</a:t>
            </a:r>
            <a:r>
              <a:rPr lang="pt-BR" altLang="es-ES" sz="1100" dirty="0"/>
              <a:t>, </a:t>
            </a:r>
            <a:r>
              <a:rPr lang="pt-BR" altLang="es-ES" sz="1100" dirty="0" err="1"/>
              <a:t>kapital-gastuetan</a:t>
            </a:r>
            <a:r>
              <a:rPr lang="pt-BR" altLang="es-ES" sz="1100" dirty="0"/>
              <a:t> (</a:t>
            </a:r>
            <a:r>
              <a:rPr lang="pt-BR" altLang="es-ES" sz="1100" dirty="0" err="1"/>
              <a:t>pasibo</a:t>
            </a:r>
            <a:r>
              <a:rPr lang="pt-BR" altLang="es-ES" sz="1100" dirty="0"/>
              <a:t> </a:t>
            </a:r>
            <a:r>
              <a:rPr lang="pt-BR" altLang="es-ES" sz="1100" dirty="0" err="1"/>
              <a:t>finantzarioen</a:t>
            </a:r>
            <a:endParaRPr lang="es-ES" altLang="es-ES" sz="1100" dirty="0"/>
          </a:p>
          <a:p>
            <a:pPr algn="just" eaLnBrk="1" hangingPunct="1"/>
            <a:r>
              <a:rPr lang="pt-BR" altLang="es-ES" sz="1100" dirty="0" err="1"/>
              <a:t>amortizazioa</a:t>
            </a:r>
            <a:r>
              <a:rPr lang="pt-BR" altLang="es-ES" sz="1100" dirty="0"/>
              <a:t> </a:t>
            </a:r>
            <a:r>
              <a:rPr lang="pt-BR" altLang="es-ES" sz="1100" dirty="0" err="1" smtClean="0"/>
              <a:t>izan</a:t>
            </a:r>
            <a:r>
              <a:rPr lang="pt-BR" altLang="es-ES" sz="1100" dirty="0" smtClean="0"/>
              <a:t> </a:t>
            </a:r>
            <a:r>
              <a:rPr lang="pt-BR" altLang="es-ES" sz="1100" dirty="0" err="1" smtClean="0"/>
              <a:t>ezik</a:t>
            </a:r>
            <a:r>
              <a:rPr lang="pt-BR" altLang="es-ES" sz="1100" dirty="0"/>
              <a:t>) </a:t>
            </a:r>
            <a:r>
              <a:rPr lang="pt-BR" altLang="es-ES" sz="1100" dirty="0" err="1"/>
              <a:t>onartutako</a:t>
            </a:r>
            <a:r>
              <a:rPr lang="pt-BR" altLang="es-ES" sz="1100" dirty="0"/>
              <a:t> </a:t>
            </a:r>
            <a:r>
              <a:rPr lang="pt-BR" altLang="es-ES" sz="1100" dirty="0" err="1"/>
              <a:t>obligazioak</a:t>
            </a:r>
            <a:r>
              <a:rPr lang="pt-BR" altLang="es-ES" sz="1100" dirty="0"/>
              <a:t> </a:t>
            </a:r>
            <a:r>
              <a:rPr lang="pt-BR" altLang="es-ES" sz="1100" dirty="0" err="1"/>
              <a:t>jasotzen</a:t>
            </a:r>
            <a:r>
              <a:rPr lang="pt-BR" altLang="es-ES" sz="1100" dirty="0"/>
              <a:t> </a:t>
            </a:r>
            <a:r>
              <a:rPr lang="pt-BR" altLang="es-ES" sz="1100" dirty="0" err="1"/>
              <a:t>ditu</a:t>
            </a:r>
            <a:r>
              <a:rPr lang="pt-BR" altLang="es-ES" sz="1100" dirty="0"/>
              <a:t>, </a:t>
            </a:r>
            <a:r>
              <a:rPr lang="pt-BR" altLang="es-ES" sz="1100" dirty="0" err="1"/>
              <a:t>inbertsioen</a:t>
            </a:r>
            <a:endParaRPr lang="es-ES" altLang="es-ES" sz="1100" dirty="0"/>
          </a:p>
          <a:p>
            <a:pPr algn="just" eaLnBrk="1" hangingPunct="1"/>
            <a:r>
              <a:rPr lang="es-ES" altLang="es-ES" sz="1100" dirty="0" err="1"/>
              <a:t>besterenganatzea</a:t>
            </a:r>
            <a:r>
              <a:rPr lang="es-ES" altLang="es-ES" sz="1100" dirty="0"/>
              <a:t> </a:t>
            </a:r>
            <a:r>
              <a:rPr lang="es-ES" altLang="es-ES" sz="1100" dirty="0" err="1"/>
              <a:t>kenduta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a:t>
            </a:r>
            <a:r>
              <a:rPr lang="es-ES" altLang="es-ES" sz="1100" dirty="0" err="1"/>
              <a:t>gastu</a:t>
            </a:r>
            <a:r>
              <a:rPr lang="es-ES" altLang="es-ES" sz="1100" dirty="0"/>
              <a:t> </a:t>
            </a:r>
            <a:r>
              <a:rPr lang="es-ES" altLang="es-ES" sz="1100" dirty="0" err="1"/>
              <a:t>osoaren</a:t>
            </a:r>
            <a:r>
              <a:rPr lang="es-ES" altLang="es-ES" sz="1100" dirty="0"/>
              <a:t> </a:t>
            </a:r>
            <a:r>
              <a:rPr lang="es-ES" altLang="es-ES" sz="1100" dirty="0" err="1"/>
              <a:t>gainean</a:t>
            </a:r>
            <a:r>
              <a:rPr lang="es-ES" altLang="es-ES" sz="1100" dirty="0"/>
              <a:t> </a:t>
            </a:r>
            <a:r>
              <a:rPr lang="es-ES" altLang="es-ES" sz="1100" dirty="0" err="1"/>
              <a:t>obligazio</a:t>
            </a:r>
            <a:endParaRPr lang="es-ES" altLang="es-ES" sz="1100" dirty="0"/>
          </a:p>
          <a:p>
            <a:pPr algn="just" eaLnBrk="1" hangingPunct="1"/>
            <a:r>
              <a:rPr lang="es-ES" altLang="es-ES" sz="1100" dirty="0" err="1"/>
              <a:t>horiek</a:t>
            </a:r>
            <a:r>
              <a:rPr lang="es-ES" altLang="es-ES" sz="1100" dirty="0"/>
              <a:t> </a:t>
            </a:r>
            <a:r>
              <a:rPr lang="es-ES" altLang="es-ES" sz="1100" dirty="0" err="1"/>
              <a:t>duten</a:t>
            </a:r>
            <a:r>
              <a:rPr lang="es-ES" altLang="es-ES" sz="1100" dirty="0"/>
              <a:t> </a:t>
            </a:r>
            <a:r>
              <a:rPr lang="es-ES" altLang="es-ES" sz="1100" dirty="0" err="1"/>
              <a:t>portzentajea</a:t>
            </a:r>
            <a:r>
              <a:rPr lang="es-ES" altLang="es-ES" sz="1100" dirty="0"/>
              <a:t> </a:t>
            </a:r>
            <a:r>
              <a:rPr lang="es-ES" altLang="es-ES" sz="1100" dirty="0" err="1"/>
              <a:t>ematen</a:t>
            </a:r>
            <a:r>
              <a:rPr lang="es-ES" altLang="es-ES" sz="1100" dirty="0"/>
              <a:t> </a:t>
            </a:r>
            <a:r>
              <a:rPr lang="es-ES" altLang="es-ES" sz="1100" dirty="0" err="1"/>
              <a:t>digu</a:t>
            </a:r>
            <a:r>
              <a:rPr lang="es-ES" altLang="es-ES" sz="1100" dirty="0"/>
              <a:t>.</a:t>
            </a:r>
          </a:p>
          <a:p>
            <a:pPr algn="just" eaLnBrk="1" hangingPunct="1"/>
            <a:endParaRPr lang="es-ES" altLang="es-ES" sz="1100" b="1" dirty="0" smtClean="0"/>
          </a:p>
          <a:p>
            <a:pPr algn="just" eaLnBrk="1" hangingPunct="1"/>
            <a:r>
              <a:rPr lang="es-ES" altLang="es-ES" sz="1100" b="1" dirty="0" err="1" smtClean="0"/>
              <a:t>Kalkulua</a:t>
            </a:r>
            <a:r>
              <a:rPr lang="es-ES" altLang="es-ES" sz="1100" dirty="0"/>
              <a:t>:</a:t>
            </a:r>
          </a:p>
          <a:p>
            <a:pPr algn="just" eaLnBrk="1" hangingPunct="1"/>
            <a:r>
              <a:rPr lang="es-ES" altLang="es-ES" sz="1100" dirty="0"/>
              <a:t> (1) </a:t>
            </a:r>
            <a:r>
              <a:rPr lang="es-ES" altLang="es-ES" sz="1100" dirty="0" err="1"/>
              <a:t>Inbertsio</a:t>
            </a:r>
            <a:r>
              <a:rPr lang="es-ES" altLang="es-ES" sz="1100" dirty="0"/>
              <a:t> </a:t>
            </a:r>
            <a:r>
              <a:rPr lang="es-ES" altLang="es-ES" sz="1100" dirty="0" err="1"/>
              <a:t>garbiak</a:t>
            </a:r>
            <a:r>
              <a:rPr lang="es-ES" altLang="es-ES" sz="1100" dirty="0"/>
              <a:t>, </a:t>
            </a:r>
            <a:r>
              <a:rPr lang="es-ES" altLang="es-ES" sz="1100" dirty="0" err="1"/>
              <a:t>guztira</a:t>
            </a:r>
            <a:r>
              <a:rPr lang="es-ES" altLang="es-ES" sz="1100" dirty="0"/>
              <a:t>, </a:t>
            </a:r>
            <a:r>
              <a:rPr lang="es-ES" altLang="es-ES" sz="1100" dirty="0" err="1"/>
              <a:t>balio</a:t>
            </a:r>
            <a:r>
              <a:rPr lang="es-ES" altLang="es-ES" sz="1100" dirty="0"/>
              <a:t> </a:t>
            </a:r>
            <a:r>
              <a:rPr lang="es-ES" altLang="es-ES" sz="1100" dirty="0" err="1"/>
              <a:t>absolutuan</a:t>
            </a:r>
            <a:endParaRPr lang="es-ES" altLang="es-ES" sz="1100" dirty="0"/>
          </a:p>
          <a:p>
            <a:pPr algn="just" eaLnBrk="1" hangingPunct="1"/>
            <a:r>
              <a:rPr lang="es-ES" altLang="es-ES" sz="1100" dirty="0"/>
              <a:t> (2) </a:t>
            </a:r>
            <a:r>
              <a:rPr lang="es-ES" altLang="es-ES" sz="1100" dirty="0" err="1"/>
              <a:t>Gastuak</a:t>
            </a:r>
            <a:r>
              <a:rPr lang="es-ES" altLang="es-ES" sz="1100" dirty="0"/>
              <a:t> </a:t>
            </a:r>
            <a:r>
              <a:rPr lang="es-ES" altLang="es-ES" sz="1100" dirty="0" err="1"/>
              <a:t>guztira</a:t>
            </a:r>
            <a:r>
              <a:rPr lang="es-ES" altLang="es-ES" sz="1100" dirty="0"/>
              <a:t>: </a:t>
            </a:r>
            <a:r>
              <a:rPr lang="es-ES" altLang="es-ES" sz="1100" dirty="0" err="1" smtClean="0"/>
              <a:t>gastuen</a:t>
            </a:r>
            <a:r>
              <a:rPr lang="es-ES" altLang="es-ES" sz="1100" dirty="0" smtClean="0"/>
              <a:t> </a:t>
            </a:r>
            <a:r>
              <a:rPr lang="es-ES" altLang="es-ES" sz="1100" dirty="0"/>
              <a:t>1etik 9rainoko </a:t>
            </a:r>
            <a:r>
              <a:rPr lang="es-ES" altLang="es-ES" sz="1100" dirty="0" err="1"/>
              <a:t>kapituluak</a:t>
            </a:r>
            <a:endParaRPr lang="es-ES" altLang="es-ES" sz="1100" dirty="0"/>
          </a:p>
          <a:p>
            <a:pPr algn="just" eaLnBrk="1" hangingPunct="1"/>
            <a:r>
              <a:rPr lang="es-ES" altLang="es-ES" sz="1100" dirty="0"/>
              <a:t> (3) </a:t>
            </a:r>
            <a:r>
              <a:rPr lang="es-ES" altLang="es-ES" sz="1100" dirty="0" err="1"/>
              <a:t>Inbertsio-maila</a:t>
            </a:r>
            <a:r>
              <a:rPr lang="es-ES" altLang="es-ES" sz="1100" dirty="0"/>
              <a:t>, </a:t>
            </a:r>
            <a:r>
              <a:rPr lang="es-ES" altLang="es-ES" sz="1100" dirty="0" err="1"/>
              <a:t>guztira</a:t>
            </a:r>
            <a:r>
              <a:rPr lang="es-ES" altLang="es-ES" sz="1100" dirty="0"/>
              <a:t>: (1)/(2)*100</a:t>
            </a:r>
          </a:p>
          <a:p>
            <a:pPr algn="just" eaLnBrk="1" hangingPunct="1"/>
            <a:endParaRPr lang="es-ES" altLang="es-ES" sz="1100" dirty="0"/>
          </a:p>
          <a:p>
            <a:pPr algn="just" eaLnBrk="1" hangingPunct="1"/>
            <a:r>
              <a:rPr lang="es-ES" altLang="es-ES" sz="1100" b="1" dirty="0"/>
              <a:t>5</a:t>
            </a:r>
            <a:r>
              <a:rPr lang="es-ES" altLang="es-ES" sz="1100" b="1" dirty="0" smtClean="0"/>
              <a:t>.- </a:t>
            </a:r>
            <a:r>
              <a:rPr lang="es-ES" altLang="es-ES" sz="1100" b="1" dirty="0"/>
              <a:t>NIVEL DE INVERSIÓN TOTAL</a:t>
            </a:r>
          </a:p>
          <a:p>
            <a:pPr algn="just" eaLnBrk="1" hangingPunct="1"/>
            <a:r>
              <a:rPr lang="es-ES" altLang="es-ES" sz="1100" b="1" dirty="0"/>
              <a:t>Concepto: </a:t>
            </a:r>
            <a:r>
              <a:rPr lang="es-ES" altLang="es-ES" sz="1100" dirty="0"/>
              <a:t>En valor absoluto, recoge el importe de las obligaciones</a:t>
            </a:r>
          </a:p>
          <a:p>
            <a:pPr algn="just" eaLnBrk="1" hangingPunct="1"/>
            <a:r>
              <a:rPr lang="es-ES" altLang="es-ES" sz="1100" dirty="0"/>
              <a:t>reconocidas totales por gastos de capital (excepto amortización de pasivos</a:t>
            </a:r>
          </a:p>
          <a:p>
            <a:pPr algn="just" eaLnBrk="1" hangingPunct="1"/>
            <a:r>
              <a:rPr lang="es-ES" altLang="es-ES" sz="1100" dirty="0"/>
              <a:t>financieros), minorado por las enajenaciones de inversiones. En valores</a:t>
            </a:r>
          </a:p>
          <a:p>
            <a:pPr algn="just" eaLnBrk="1" hangingPunct="1"/>
            <a:r>
              <a:rPr lang="es-ES" altLang="es-ES" sz="1100" dirty="0"/>
              <a:t>relativos, refleja el porcentaje que suponen dichas obligaciones en relación con</a:t>
            </a:r>
          </a:p>
          <a:p>
            <a:pPr algn="just" eaLnBrk="1" hangingPunct="1"/>
            <a:r>
              <a:rPr lang="es-ES" altLang="es-ES" sz="1100" dirty="0"/>
              <a:t>el gasto total.</a:t>
            </a:r>
            <a:endParaRPr lang="es-ES" altLang="es-ES" sz="1100" b="1" dirty="0"/>
          </a:p>
          <a:p>
            <a:pPr algn="just" eaLnBrk="1" hangingPunct="1"/>
            <a:endParaRPr lang="es-ES" altLang="es-ES" sz="1100" b="1" dirty="0" smtClean="0"/>
          </a:p>
          <a:p>
            <a:pPr algn="just" eaLnBrk="1" hangingPunct="1"/>
            <a:r>
              <a:rPr lang="es-ES" altLang="es-ES" sz="1100" b="1" dirty="0" smtClean="0"/>
              <a:t>Cálculo</a:t>
            </a:r>
            <a:r>
              <a:rPr lang="es-ES" altLang="es-ES" sz="1100" b="1" dirty="0"/>
              <a:t>:</a:t>
            </a:r>
            <a:endParaRPr lang="es-ES" altLang="es-ES" sz="1100" dirty="0"/>
          </a:p>
          <a:p>
            <a:pPr algn="just" eaLnBrk="1" hangingPunct="1"/>
            <a:r>
              <a:rPr lang="es-ES" altLang="es-ES" sz="1100" dirty="0"/>
              <a:t> (1) Inversiones netas totales valor absoluto</a:t>
            </a:r>
          </a:p>
          <a:p>
            <a:pPr algn="just" eaLnBrk="1" hangingPunct="1"/>
            <a:r>
              <a:rPr lang="es-ES" altLang="es-ES" sz="1100" dirty="0"/>
              <a:t> (2) Total de gastos: </a:t>
            </a:r>
            <a:r>
              <a:rPr lang="es-ES" altLang="es-ES" sz="1100" dirty="0" smtClean="0"/>
              <a:t>capítulos </a:t>
            </a:r>
            <a:r>
              <a:rPr lang="es-ES" altLang="es-ES" sz="1100" dirty="0"/>
              <a:t>1 a 9 de gastos</a:t>
            </a:r>
          </a:p>
          <a:p>
            <a:pPr algn="just" eaLnBrk="1" hangingPunct="1"/>
            <a:r>
              <a:rPr lang="es-ES" altLang="es-ES" sz="1100" dirty="0"/>
              <a:t> (3) Nivel de inversión total: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620688"/>
            <a:ext cx="1466850" cy="65722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3386138" y="3200400"/>
            <a:ext cx="2554287" cy="457200"/>
          </a:xfrm>
          <a:prstGeom prst="rect">
            <a:avLst/>
          </a:prstGeom>
          <a:noFill/>
          <a:ln w="9525">
            <a:noFill/>
            <a:miter lim="800000"/>
            <a:headEnd/>
            <a:tailEnd/>
          </a:ln>
          <a:effectLst/>
        </p:spPr>
        <p:txBody>
          <a:bodyPr wrap="none" anchor="ctr">
            <a:spAutoFit/>
          </a:bodyPr>
          <a:lstStyle/>
          <a:p>
            <a:pPr eaLnBrk="1" hangingPunct="1"/>
            <a:r>
              <a:rPr lang="es-ES" altLang="es-ES" b="1" dirty="0"/>
              <a:t>C) SARREREN ADIERAZLEAK</a:t>
            </a:r>
            <a:endParaRPr lang="es-ES" altLang="es-ES" dirty="0"/>
          </a:p>
          <a:p>
            <a:r>
              <a:rPr lang="es-ES" altLang="es-ES" b="1" dirty="0"/>
              <a:t>C) INDICADORES DE INGRESOS</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1412776"/>
            <a:ext cx="1466850" cy="6572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740407" y="1844824"/>
            <a:ext cx="6724678" cy="2970044"/>
          </a:xfrm>
          <a:prstGeom prst="rect">
            <a:avLst/>
          </a:prstGeom>
          <a:noFill/>
          <a:ln w="9525">
            <a:noFill/>
            <a:miter lim="800000"/>
            <a:headEnd/>
            <a:tailEnd/>
          </a:ln>
          <a:effectLst/>
        </p:spPr>
        <p:txBody>
          <a:bodyPr wrap="square" anchor="ctr">
            <a:spAutoFit/>
          </a:bodyPr>
          <a:lstStyle/>
          <a:p>
            <a:pPr algn="just"/>
            <a:r>
              <a:rPr lang="es-ES" sz="1100" b="1" dirty="0"/>
              <a:t>1.- </a:t>
            </a:r>
            <a:r>
              <a:rPr lang="es-ES" sz="1100" b="1" dirty="0" smtClean="0"/>
              <a:t>SARRERAK GAUZATZEA</a:t>
            </a:r>
            <a:endParaRPr lang="es-ES" sz="1100" dirty="0"/>
          </a:p>
          <a:p>
            <a:pPr algn="just"/>
            <a:r>
              <a:rPr lang="es-ES" sz="1100" b="1" dirty="0" err="1"/>
              <a:t>Esanahia</a:t>
            </a:r>
            <a:r>
              <a:rPr lang="es-ES" sz="1100" b="1" dirty="0"/>
              <a:t>: </a:t>
            </a:r>
            <a:r>
              <a:rPr lang="es-ES" sz="1100" dirty="0" err="1"/>
              <a:t>aitortutako</a:t>
            </a:r>
            <a:r>
              <a:rPr lang="es-ES" sz="1100" dirty="0"/>
              <a:t> </a:t>
            </a:r>
            <a:r>
              <a:rPr lang="es-ES" sz="1100" dirty="0" err="1"/>
              <a:t>eskubideen</a:t>
            </a:r>
            <a:r>
              <a:rPr lang="es-ES" sz="1100" dirty="0"/>
              <a:t> </a:t>
            </a:r>
            <a:r>
              <a:rPr lang="es-ES" sz="1100" dirty="0" err="1"/>
              <a:t>kopuru</a:t>
            </a:r>
            <a:r>
              <a:rPr lang="es-ES" sz="1100" dirty="0"/>
              <a:t> </a:t>
            </a:r>
            <a:r>
              <a:rPr lang="es-ES" sz="1100" dirty="0" err="1"/>
              <a:t>garbiaren</a:t>
            </a:r>
            <a:r>
              <a:rPr lang="es-ES" sz="1100" dirty="0"/>
              <a:t> eta </a:t>
            </a:r>
            <a:r>
              <a:rPr lang="es-ES" sz="1100" dirty="0" err="1"/>
              <a:t>sarreren</a:t>
            </a:r>
            <a:r>
              <a:rPr lang="es-ES" sz="1100" dirty="0"/>
              <a:t> </a:t>
            </a:r>
            <a:r>
              <a:rPr lang="es-ES" sz="1100" dirty="0" err="1"/>
              <a:t>behin</a:t>
            </a:r>
            <a:r>
              <a:rPr lang="es-ES" sz="1100" dirty="0"/>
              <a:t> </a:t>
            </a:r>
            <a:r>
              <a:rPr lang="es-ES" sz="1100" dirty="0" err="1"/>
              <a:t>betiko</a:t>
            </a:r>
            <a:r>
              <a:rPr lang="es-ES" sz="1100" dirty="0"/>
              <a:t> </a:t>
            </a:r>
            <a:r>
              <a:rPr lang="es-ES" sz="1100" dirty="0" err="1"/>
              <a:t>aurreikuspenen</a:t>
            </a:r>
            <a:r>
              <a:rPr lang="es-ES" sz="1100" dirty="0"/>
              <a:t> </a:t>
            </a:r>
            <a:r>
              <a:rPr lang="es-ES" sz="1100" dirty="0" err="1"/>
              <a:t>arteko</a:t>
            </a:r>
            <a:r>
              <a:rPr lang="es-ES" sz="1100" dirty="0"/>
              <a:t> </a:t>
            </a:r>
            <a:r>
              <a:rPr lang="es-ES" sz="1100" dirty="0" err="1"/>
              <a:t>portzentajea</a:t>
            </a:r>
            <a:r>
              <a:rPr lang="es-ES" sz="1100" dirty="0"/>
              <a:t> </a:t>
            </a:r>
            <a:r>
              <a:rPr lang="es-ES" sz="1100" dirty="0" err="1"/>
              <a:t>ekitaldiaren</a:t>
            </a:r>
            <a:r>
              <a:rPr lang="es-ES" sz="1100" dirty="0"/>
              <a:t> </a:t>
            </a:r>
            <a:r>
              <a:rPr lang="es-ES" sz="1100" dirty="0" err="1"/>
              <a:t>amaieran</a:t>
            </a:r>
            <a:r>
              <a:rPr lang="es-ES" sz="1100" dirty="0"/>
              <a:t> </a:t>
            </a:r>
            <a:r>
              <a:rPr lang="es-ES" sz="1100" dirty="0" err="1"/>
              <a:t>zein</a:t>
            </a:r>
            <a:r>
              <a:rPr lang="es-ES" sz="1100" dirty="0"/>
              <a:t> den </a:t>
            </a:r>
            <a:r>
              <a:rPr lang="es-ES" sz="1100" dirty="0" err="1"/>
              <a:t>adierazten</a:t>
            </a:r>
            <a:r>
              <a:rPr lang="es-ES" sz="1100" dirty="0"/>
              <a:t> du.</a:t>
            </a:r>
          </a:p>
          <a:p>
            <a:pPr algn="just"/>
            <a:r>
              <a:rPr lang="es-ES" sz="1100" dirty="0"/>
              <a:t> </a:t>
            </a:r>
          </a:p>
          <a:p>
            <a:pPr algn="just"/>
            <a:r>
              <a:rPr lang="es-ES" sz="1100" b="1" dirty="0" err="1"/>
              <a:t>Kalkulua</a:t>
            </a:r>
            <a:r>
              <a:rPr lang="es-ES" sz="1100" b="1" dirty="0"/>
              <a:t>:</a:t>
            </a:r>
            <a:endParaRPr lang="es-ES" sz="1100" dirty="0"/>
          </a:p>
          <a:p>
            <a:pPr algn="just"/>
            <a:r>
              <a:rPr lang="en-GB" sz="1100" dirty="0"/>
              <a:t>(1) </a:t>
            </a:r>
            <a:r>
              <a:rPr lang="en-GB" sz="1100" dirty="0" err="1"/>
              <a:t>Aitortutako</a:t>
            </a:r>
            <a:r>
              <a:rPr lang="en-GB" sz="1100" dirty="0"/>
              <a:t> </a:t>
            </a:r>
            <a:r>
              <a:rPr lang="en-GB" sz="1100" dirty="0" err="1"/>
              <a:t>eskubideen</a:t>
            </a:r>
            <a:r>
              <a:rPr lang="en-GB" sz="1100" dirty="0"/>
              <a:t> </a:t>
            </a:r>
            <a:r>
              <a:rPr lang="en-GB" sz="1100" dirty="0" err="1"/>
              <a:t>kopuru</a:t>
            </a:r>
            <a:r>
              <a:rPr lang="en-GB" sz="1100" dirty="0"/>
              <a:t> </a:t>
            </a:r>
            <a:r>
              <a:rPr lang="en-GB" sz="1100" dirty="0" err="1"/>
              <a:t>garbia</a:t>
            </a:r>
            <a:endParaRPr lang="es-ES" sz="1100" dirty="0"/>
          </a:p>
          <a:p>
            <a:pPr algn="just"/>
            <a:r>
              <a:rPr lang="en-GB" sz="1100" dirty="0"/>
              <a:t>(2) </a:t>
            </a:r>
            <a:r>
              <a:rPr lang="en-GB" sz="1100" dirty="0" err="1"/>
              <a:t>Behin</a:t>
            </a:r>
            <a:r>
              <a:rPr lang="en-GB" sz="1100" dirty="0"/>
              <a:t> </a:t>
            </a:r>
            <a:r>
              <a:rPr lang="en-GB" sz="1100" dirty="0" err="1"/>
              <a:t>betiko</a:t>
            </a:r>
            <a:r>
              <a:rPr lang="en-GB" sz="1100" dirty="0"/>
              <a:t> </a:t>
            </a:r>
            <a:r>
              <a:rPr lang="en-GB" sz="1100" dirty="0" err="1"/>
              <a:t>aurreikuspenak</a:t>
            </a:r>
            <a:endParaRPr lang="es-ES" sz="1100" dirty="0"/>
          </a:p>
          <a:p>
            <a:pPr algn="just"/>
            <a:r>
              <a:rPr lang="es-ES" sz="1100" dirty="0"/>
              <a:t>(3) </a:t>
            </a:r>
            <a:r>
              <a:rPr lang="es-ES" sz="1100" dirty="0" err="1"/>
              <a:t>Sarrerak</a:t>
            </a:r>
            <a:r>
              <a:rPr lang="es-ES" sz="1100" dirty="0"/>
              <a:t> </a:t>
            </a:r>
            <a:r>
              <a:rPr lang="es-ES" sz="1100" dirty="0" err="1"/>
              <a:t>gauzatzearen</a:t>
            </a:r>
            <a:r>
              <a:rPr lang="es-ES" sz="1100" dirty="0"/>
              <a:t> </a:t>
            </a:r>
            <a:r>
              <a:rPr lang="es-ES" sz="1100" dirty="0" err="1"/>
              <a:t>balio</a:t>
            </a:r>
            <a:r>
              <a:rPr lang="es-ES" sz="1100" dirty="0"/>
              <a:t> </a:t>
            </a:r>
            <a:r>
              <a:rPr lang="es-ES" sz="1100" dirty="0" err="1"/>
              <a:t>erlatiboa</a:t>
            </a:r>
            <a:r>
              <a:rPr lang="es-ES" sz="1100" dirty="0"/>
              <a:t>: (1)/(2)*100</a:t>
            </a:r>
          </a:p>
          <a:p>
            <a:pPr algn="just" eaLnBrk="1" hangingPunct="1"/>
            <a:endParaRPr lang="es-ES" altLang="es-ES" sz="1100" b="1" dirty="0" smtClean="0"/>
          </a:p>
          <a:p>
            <a:pPr algn="just" eaLnBrk="1" hangingPunct="1"/>
            <a:r>
              <a:rPr lang="es-ES" altLang="es-ES" sz="1100" b="1" dirty="0" smtClean="0"/>
              <a:t>1</a:t>
            </a:r>
            <a:r>
              <a:rPr lang="es-ES" altLang="es-ES" sz="1100" b="1" dirty="0"/>
              <a:t>.- </a:t>
            </a:r>
            <a:r>
              <a:rPr lang="es-ES" altLang="es-ES" sz="1100" b="1" dirty="0" smtClean="0"/>
              <a:t>EJECUCIÓN DE INGRESOS</a:t>
            </a:r>
            <a:endParaRPr lang="es-ES" altLang="es-ES" sz="1100" b="1" dirty="0"/>
          </a:p>
          <a:p>
            <a:pPr algn="just" eaLnBrk="1" hangingPunct="1"/>
            <a:r>
              <a:rPr lang="es-ES" altLang="es-ES" sz="1100" b="1" dirty="0"/>
              <a:t>Concepto: </a:t>
            </a:r>
            <a:r>
              <a:rPr lang="es-ES" altLang="es-ES" sz="1100" dirty="0" smtClean="0"/>
              <a:t>refleja </a:t>
            </a:r>
            <a:r>
              <a:rPr lang="es-ES" altLang="es-ES" sz="1100" dirty="0"/>
              <a:t>el porcentaje entre los derechos reconocidos netos y</a:t>
            </a:r>
          </a:p>
          <a:p>
            <a:pPr algn="just" eaLnBrk="1" hangingPunct="1"/>
            <a:r>
              <a:rPr lang="es-ES" altLang="es-ES" sz="1100" dirty="0" smtClean="0"/>
              <a:t>las </a:t>
            </a:r>
            <a:r>
              <a:rPr lang="es-ES" altLang="es-ES" sz="1100" dirty="0"/>
              <a:t>previsiones definitivas de ingresos al cierre del ejercicio. </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Derechos reconocidos netos</a:t>
            </a:r>
          </a:p>
          <a:p>
            <a:pPr algn="just" eaLnBrk="1" hangingPunct="1"/>
            <a:r>
              <a:rPr lang="es-ES" altLang="es-ES" sz="1100" dirty="0"/>
              <a:t> (2) Previsiones  definitivas</a:t>
            </a:r>
          </a:p>
          <a:p>
            <a:pPr algn="just" eaLnBrk="1" hangingPunct="1"/>
            <a:r>
              <a:rPr lang="es-ES" altLang="es-ES" sz="1100" dirty="0"/>
              <a:t> (3) Ejecución de ingresos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764704"/>
            <a:ext cx="1466850" cy="6572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2339752" y="1916832"/>
            <a:ext cx="4572000" cy="3139321"/>
          </a:xfrm>
          <a:prstGeom prst="rect">
            <a:avLst/>
          </a:prstGeom>
          <a:noFill/>
          <a:ln w="9525">
            <a:noFill/>
            <a:miter lim="800000"/>
            <a:headEnd/>
            <a:tailEnd/>
          </a:ln>
          <a:effectLst/>
        </p:spPr>
        <p:txBody>
          <a:bodyPr wrap="square">
            <a:spAutoFit/>
          </a:bodyPr>
          <a:lstStyle/>
          <a:p>
            <a:pPr algn="just"/>
            <a:r>
              <a:rPr lang="es-ES" sz="1100" b="1" dirty="0"/>
              <a:t>2.- </a:t>
            </a:r>
            <a:r>
              <a:rPr lang="es-ES" sz="1100" b="1" dirty="0" smtClean="0"/>
              <a:t>KOBRAKETAK EGITEA</a:t>
            </a:r>
            <a:endParaRPr lang="es-ES" sz="1100" dirty="0"/>
          </a:p>
          <a:p>
            <a:pPr algn="just"/>
            <a:r>
              <a:rPr lang="es-ES" sz="1100" b="1" dirty="0" err="1"/>
              <a:t>Esanahia</a:t>
            </a:r>
            <a:r>
              <a:rPr lang="es-ES" sz="1100" b="1" dirty="0"/>
              <a:t>: </a:t>
            </a:r>
            <a:r>
              <a:rPr lang="es-ES" sz="1100" dirty="0" err="1"/>
              <a:t>diru-bilketa</a:t>
            </a:r>
            <a:r>
              <a:rPr lang="es-ES" sz="1100" dirty="0"/>
              <a:t> </a:t>
            </a:r>
            <a:r>
              <a:rPr lang="es-ES" sz="1100" dirty="0" err="1"/>
              <a:t>garbiaren</a:t>
            </a:r>
            <a:r>
              <a:rPr lang="es-ES" sz="1100" dirty="0"/>
              <a:t> eta </a:t>
            </a:r>
            <a:r>
              <a:rPr lang="es-ES" sz="1100" dirty="0" err="1"/>
              <a:t>aitortutako</a:t>
            </a:r>
            <a:r>
              <a:rPr lang="es-ES" sz="1100" dirty="0"/>
              <a:t> </a:t>
            </a:r>
            <a:r>
              <a:rPr lang="es-ES" sz="1100" dirty="0" err="1"/>
              <a:t>eskubideen</a:t>
            </a:r>
            <a:r>
              <a:rPr lang="es-ES" sz="1100" dirty="0"/>
              <a:t> </a:t>
            </a:r>
            <a:r>
              <a:rPr lang="es-ES" sz="1100" dirty="0" err="1"/>
              <a:t>kopuru</a:t>
            </a:r>
            <a:r>
              <a:rPr lang="es-ES" sz="1100" dirty="0"/>
              <a:t> </a:t>
            </a:r>
            <a:r>
              <a:rPr lang="es-ES" sz="1100" dirty="0" err="1"/>
              <a:t>garbiaren</a:t>
            </a:r>
            <a:r>
              <a:rPr lang="es-ES" sz="1100" dirty="0"/>
              <a:t> </a:t>
            </a:r>
            <a:r>
              <a:rPr lang="es-ES" sz="1100" dirty="0" err="1"/>
              <a:t>arteko</a:t>
            </a:r>
            <a:r>
              <a:rPr lang="es-ES" sz="1100" dirty="0"/>
              <a:t> </a:t>
            </a:r>
            <a:r>
              <a:rPr lang="es-ES" sz="1100" dirty="0" err="1"/>
              <a:t>portzentajea</a:t>
            </a:r>
            <a:r>
              <a:rPr lang="es-ES" sz="1100" dirty="0"/>
              <a:t> </a:t>
            </a:r>
            <a:r>
              <a:rPr lang="es-ES" sz="1100" dirty="0" err="1"/>
              <a:t>ekitaldiaren</a:t>
            </a:r>
            <a:r>
              <a:rPr lang="es-ES" sz="1100" dirty="0"/>
              <a:t> </a:t>
            </a:r>
            <a:r>
              <a:rPr lang="es-ES" sz="1100" dirty="0" err="1"/>
              <a:t>amaieran</a:t>
            </a:r>
            <a:r>
              <a:rPr lang="es-ES" sz="1100" dirty="0"/>
              <a:t> </a:t>
            </a:r>
            <a:r>
              <a:rPr lang="es-ES" sz="1100" dirty="0" err="1"/>
              <a:t>zein</a:t>
            </a:r>
            <a:r>
              <a:rPr lang="es-ES" sz="1100" dirty="0"/>
              <a:t> den </a:t>
            </a:r>
            <a:r>
              <a:rPr lang="es-ES" sz="1100" dirty="0" err="1"/>
              <a:t>adierazten</a:t>
            </a:r>
            <a:r>
              <a:rPr lang="es-ES" sz="1100" dirty="0"/>
              <a:t> du.</a:t>
            </a:r>
          </a:p>
          <a:p>
            <a:pPr algn="just"/>
            <a:r>
              <a:rPr lang="es-ES" sz="1100" dirty="0"/>
              <a:t> </a:t>
            </a:r>
          </a:p>
          <a:p>
            <a:pPr algn="just"/>
            <a:r>
              <a:rPr lang="es-ES" sz="1100" b="1" dirty="0" err="1"/>
              <a:t>Kalkulua</a:t>
            </a:r>
            <a:r>
              <a:rPr lang="es-ES" sz="1100" b="1" dirty="0"/>
              <a:t>:</a:t>
            </a:r>
            <a:endParaRPr lang="es-ES" sz="1100" dirty="0"/>
          </a:p>
          <a:p>
            <a:pPr algn="just"/>
            <a:r>
              <a:rPr lang="es-ES" sz="1100" dirty="0"/>
              <a:t>(1) </a:t>
            </a:r>
            <a:r>
              <a:rPr lang="es-ES" sz="1100" dirty="0" err="1"/>
              <a:t>Diru-bilketa</a:t>
            </a:r>
            <a:r>
              <a:rPr lang="es-ES" sz="1100" dirty="0"/>
              <a:t> </a:t>
            </a:r>
            <a:r>
              <a:rPr lang="es-ES" sz="1100" dirty="0" err="1"/>
              <a:t>garbia</a:t>
            </a:r>
            <a:endParaRPr lang="es-ES" sz="1100" dirty="0"/>
          </a:p>
          <a:p>
            <a:pPr algn="just"/>
            <a:r>
              <a:rPr lang="es-ES" sz="1100" dirty="0"/>
              <a:t>(2) </a:t>
            </a:r>
            <a:r>
              <a:rPr lang="es-ES" sz="1100" dirty="0" err="1"/>
              <a:t>Aitortutako</a:t>
            </a:r>
            <a:r>
              <a:rPr lang="es-ES" sz="1100" dirty="0"/>
              <a:t> </a:t>
            </a:r>
            <a:r>
              <a:rPr lang="es-ES" sz="1100" dirty="0" err="1"/>
              <a:t>eskubideen</a:t>
            </a:r>
            <a:r>
              <a:rPr lang="es-ES" sz="1100" dirty="0"/>
              <a:t> </a:t>
            </a:r>
            <a:r>
              <a:rPr lang="es-ES" sz="1100" dirty="0" err="1"/>
              <a:t>kopuru</a:t>
            </a:r>
            <a:r>
              <a:rPr lang="es-ES" sz="1100" dirty="0"/>
              <a:t> </a:t>
            </a:r>
            <a:r>
              <a:rPr lang="es-ES" sz="1100" dirty="0" err="1"/>
              <a:t>garbia</a:t>
            </a:r>
            <a:endParaRPr lang="es-ES" sz="1100" dirty="0"/>
          </a:p>
          <a:p>
            <a:pPr algn="just"/>
            <a:r>
              <a:rPr lang="es-ES" sz="1100" dirty="0"/>
              <a:t>(3) </a:t>
            </a:r>
            <a:r>
              <a:rPr lang="es-ES" sz="1100" dirty="0" err="1"/>
              <a:t>Egindako</a:t>
            </a:r>
            <a:r>
              <a:rPr lang="es-ES" sz="1100" dirty="0"/>
              <a:t> </a:t>
            </a:r>
            <a:r>
              <a:rPr lang="es-ES" sz="1100" dirty="0" err="1"/>
              <a:t>kobraketen</a:t>
            </a:r>
            <a:r>
              <a:rPr lang="es-ES" sz="1100" dirty="0"/>
              <a:t> </a:t>
            </a:r>
            <a:r>
              <a:rPr lang="es-ES" sz="1100" dirty="0" err="1"/>
              <a:t>balio</a:t>
            </a:r>
            <a:r>
              <a:rPr lang="es-ES" sz="1100" dirty="0"/>
              <a:t> </a:t>
            </a:r>
            <a:r>
              <a:rPr lang="es-ES" sz="1100" dirty="0" err="1"/>
              <a:t>erlatiboa</a:t>
            </a:r>
            <a:r>
              <a:rPr lang="es-ES" sz="1100" dirty="0"/>
              <a:t>: (1)/(2)*100</a:t>
            </a:r>
          </a:p>
          <a:p>
            <a:pPr algn="just"/>
            <a:r>
              <a:rPr lang="es-ES" sz="1100" b="1" dirty="0"/>
              <a:t> </a:t>
            </a:r>
            <a:endParaRPr lang="es-ES" sz="1100" dirty="0"/>
          </a:p>
          <a:p>
            <a:pPr algn="just" eaLnBrk="1" hangingPunct="1"/>
            <a:r>
              <a:rPr lang="es-ES" altLang="es-ES" sz="1100" b="1" dirty="0" smtClean="0"/>
              <a:t>2</a:t>
            </a:r>
            <a:r>
              <a:rPr lang="es-ES" altLang="es-ES" sz="1100" b="1" dirty="0"/>
              <a:t>.- </a:t>
            </a:r>
            <a:r>
              <a:rPr lang="es-ES" altLang="es-ES" sz="1100" b="1" dirty="0" smtClean="0"/>
              <a:t>REALIZACIÓN DE COBROS</a:t>
            </a:r>
            <a:endParaRPr lang="es-ES" altLang="es-ES" sz="1100" b="1" dirty="0"/>
          </a:p>
          <a:p>
            <a:pPr algn="just" eaLnBrk="1" hangingPunct="1"/>
            <a:r>
              <a:rPr lang="es-ES" altLang="es-ES" sz="1100" b="1" dirty="0"/>
              <a:t>Concepto: </a:t>
            </a:r>
            <a:r>
              <a:rPr lang="es-ES" altLang="es-ES" sz="1100" dirty="0" smtClean="0"/>
              <a:t>refleja </a:t>
            </a:r>
            <a:r>
              <a:rPr lang="es-ES" altLang="es-ES" sz="1100" dirty="0"/>
              <a:t>el porcentaje entre recaudación neta y los derechos reconocidos netos al cierre del ejercicio. </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Recaudación neta</a:t>
            </a:r>
          </a:p>
          <a:p>
            <a:pPr algn="just" eaLnBrk="1" hangingPunct="1"/>
            <a:r>
              <a:rPr lang="es-ES" altLang="es-ES" sz="1100" dirty="0"/>
              <a:t> (2) Derechos reconocidos netos</a:t>
            </a:r>
          </a:p>
          <a:p>
            <a:pPr algn="just" eaLnBrk="1" hangingPunct="1"/>
            <a:r>
              <a:rPr lang="es-ES" altLang="es-ES" sz="1100" dirty="0"/>
              <a:t> (3) Realización cobros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764704"/>
            <a:ext cx="1466850" cy="6572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2051720" y="1412776"/>
            <a:ext cx="5147563" cy="4324261"/>
          </a:xfrm>
          <a:prstGeom prst="rect">
            <a:avLst/>
          </a:prstGeom>
          <a:noFill/>
          <a:ln w="9525">
            <a:noFill/>
            <a:miter lim="800000"/>
            <a:headEnd/>
            <a:tailEnd/>
          </a:ln>
          <a:effectLst/>
        </p:spPr>
        <p:txBody>
          <a:bodyPr wrap="none" anchor="ctr">
            <a:spAutoFit/>
          </a:bodyPr>
          <a:lstStyle/>
          <a:p>
            <a:pPr algn="just" eaLnBrk="1" hangingPunct="1"/>
            <a:r>
              <a:rPr lang="es-ES" altLang="es-ES" sz="1100" b="1" dirty="0"/>
              <a:t>3.- PRESIO FISKALA</a:t>
            </a:r>
            <a:endParaRPr lang="es-ES" altLang="es-ES" sz="1100" dirty="0"/>
          </a:p>
          <a:p>
            <a:pPr algn="just" eaLnBrk="1" hangingPunct="1"/>
            <a:r>
              <a:rPr lang="es-ES" altLang="es-ES" sz="1100" b="1" dirty="0" err="1"/>
              <a:t>Esanahia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a:t>
            </a:r>
            <a:r>
              <a:rPr lang="es-ES" altLang="es-ES" sz="1100" dirty="0" err="1"/>
              <a:t>zuzeneko</a:t>
            </a:r>
            <a:r>
              <a:rPr lang="es-ES" altLang="es-ES" sz="1100" dirty="0"/>
              <a:t> </a:t>
            </a:r>
            <a:r>
              <a:rPr lang="es-ES" altLang="es-ES" sz="1100" dirty="0" err="1"/>
              <a:t>zergetan</a:t>
            </a:r>
            <a:r>
              <a:rPr lang="es-ES" altLang="es-ES" sz="1100" dirty="0"/>
              <a:t>, </a:t>
            </a:r>
            <a:r>
              <a:rPr lang="es-ES" altLang="es-ES" sz="1100" dirty="0" err="1"/>
              <a:t>zeharkako</a:t>
            </a:r>
            <a:r>
              <a:rPr lang="es-ES" altLang="es-ES" sz="1100" dirty="0"/>
              <a:t> </a:t>
            </a:r>
            <a:r>
              <a:rPr lang="es-ES" altLang="es-ES" sz="1100" dirty="0" err="1"/>
              <a:t>zergetan</a:t>
            </a:r>
            <a:r>
              <a:rPr lang="es-ES" altLang="es-ES" sz="1100" dirty="0"/>
              <a:t>, </a:t>
            </a:r>
            <a:r>
              <a:rPr lang="es-ES" altLang="es-ES" sz="1100" dirty="0" err="1"/>
              <a:t>tasetan</a:t>
            </a:r>
            <a:r>
              <a:rPr lang="es-ES" altLang="es-ES" sz="1100" dirty="0"/>
              <a:t>,</a:t>
            </a:r>
          </a:p>
          <a:p>
            <a:pPr algn="just" eaLnBrk="1" hangingPunct="1"/>
            <a:r>
              <a:rPr lang="es-ES" altLang="es-ES" sz="1100" dirty="0" err="1"/>
              <a:t>prezio</a:t>
            </a:r>
            <a:r>
              <a:rPr lang="es-ES" altLang="es-ES" sz="1100" dirty="0"/>
              <a:t> </a:t>
            </a:r>
            <a:r>
              <a:rPr lang="es-ES" altLang="es-ES" sz="1100" dirty="0" err="1"/>
              <a:t>publikoetan</a:t>
            </a:r>
            <a:r>
              <a:rPr lang="es-ES" altLang="es-ES" sz="1100" dirty="0"/>
              <a:t> eta </a:t>
            </a:r>
            <a:r>
              <a:rPr lang="es-ES" altLang="es-ES" sz="1100" dirty="0" err="1"/>
              <a:t>kontribuzio</a:t>
            </a:r>
            <a:r>
              <a:rPr lang="es-ES" altLang="es-ES" sz="1100" dirty="0"/>
              <a:t> </a:t>
            </a:r>
            <a:r>
              <a:rPr lang="es-ES" altLang="es-ES" sz="1100" dirty="0" err="1"/>
              <a:t>berezietan</a:t>
            </a:r>
            <a:r>
              <a:rPr lang="es-ES" altLang="es-ES" sz="1100" dirty="0"/>
              <a:t> </a:t>
            </a:r>
            <a:r>
              <a:rPr lang="es-ES" altLang="es-ES" sz="1100" dirty="0" err="1"/>
              <a:t>likidatutako</a:t>
            </a:r>
            <a:r>
              <a:rPr lang="es-ES" altLang="es-ES" sz="1100" dirty="0"/>
              <a:t> </a:t>
            </a:r>
            <a:r>
              <a:rPr lang="es-ES" altLang="es-ES" sz="1100" dirty="0" err="1"/>
              <a:t>eskubideak</a:t>
            </a:r>
            <a:r>
              <a:rPr lang="es-ES" altLang="es-ES" sz="1100" dirty="0"/>
              <a:t> </a:t>
            </a:r>
            <a:r>
              <a:rPr lang="es-ES" altLang="es-ES" sz="1100" dirty="0" err="1"/>
              <a:t>jasotzen</a:t>
            </a:r>
            <a:endParaRPr lang="es-ES" altLang="es-ES" sz="1100" dirty="0"/>
          </a:p>
          <a:p>
            <a:pPr algn="just" eaLnBrk="1" hangingPunct="1"/>
            <a:r>
              <a:rPr lang="pt-BR" altLang="es-ES" sz="1100" dirty="0" err="1"/>
              <a:t>ditu</a:t>
            </a:r>
            <a:r>
              <a:rPr lang="pt-BR" altLang="es-ES" sz="1100" dirty="0"/>
              <a:t>. </a:t>
            </a:r>
            <a:r>
              <a:rPr lang="pt-BR" altLang="es-ES" sz="1100" dirty="0" err="1"/>
              <a:t>Adierazlea</a:t>
            </a:r>
            <a:r>
              <a:rPr lang="pt-BR" altLang="es-ES" sz="1100" dirty="0"/>
              <a:t> </a:t>
            </a:r>
            <a:r>
              <a:rPr lang="pt-BR" altLang="es-ES" sz="1100" dirty="0" err="1"/>
              <a:t>faktore</a:t>
            </a:r>
            <a:r>
              <a:rPr lang="pt-BR" altLang="es-ES" sz="1100" dirty="0"/>
              <a:t> </a:t>
            </a:r>
            <a:r>
              <a:rPr lang="pt-BR" altLang="es-ES" sz="1100" dirty="0" err="1"/>
              <a:t>hauei</a:t>
            </a:r>
            <a:r>
              <a:rPr lang="pt-BR" altLang="es-ES" sz="1100" dirty="0"/>
              <a:t> </a:t>
            </a:r>
            <a:r>
              <a:rPr lang="pt-BR" altLang="es-ES" sz="1100" dirty="0" err="1"/>
              <a:t>lotuta</a:t>
            </a:r>
            <a:r>
              <a:rPr lang="pt-BR" altLang="es-ES" sz="1100" dirty="0"/>
              <a:t> </a:t>
            </a:r>
            <a:r>
              <a:rPr lang="pt-BR" altLang="es-ES" sz="1100" dirty="0" err="1"/>
              <a:t>dago</a:t>
            </a:r>
            <a:r>
              <a:rPr lang="pt-BR" altLang="es-ES" sz="1100" dirty="0"/>
              <a:t>: </a:t>
            </a:r>
            <a:r>
              <a:rPr lang="pt-BR" altLang="es-ES" sz="1100" dirty="0" err="1"/>
              <a:t>udalerriko</a:t>
            </a:r>
            <a:r>
              <a:rPr lang="pt-BR" altLang="es-ES" sz="1100" dirty="0"/>
              <a:t> </a:t>
            </a:r>
            <a:r>
              <a:rPr lang="pt-BR" altLang="es-ES" sz="1100" dirty="0" err="1"/>
              <a:t>zerga-ahalmenari</a:t>
            </a:r>
            <a:r>
              <a:rPr lang="pt-BR" altLang="es-ES" sz="1100" dirty="0"/>
              <a:t>,</a:t>
            </a:r>
            <a:endParaRPr lang="es-ES" altLang="es-ES" sz="1100" dirty="0"/>
          </a:p>
          <a:p>
            <a:pPr algn="just" eaLnBrk="1" hangingPunct="1"/>
            <a:r>
              <a:rPr lang="pt-BR" altLang="es-ES" sz="1100" dirty="0" err="1"/>
              <a:t>ordenantzetan</a:t>
            </a:r>
            <a:r>
              <a:rPr lang="pt-BR" altLang="es-ES" sz="1100" dirty="0"/>
              <a:t> </a:t>
            </a:r>
            <a:r>
              <a:rPr lang="pt-BR" altLang="es-ES" sz="1100" dirty="0" err="1"/>
              <a:t>jasotako</a:t>
            </a:r>
            <a:r>
              <a:rPr lang="pt-BR" altLang="es-ES" sz="1100" dirty="0"/>
              <a:t> tarifei </a:t>
            </a:r>
            <a:r>
              <a:rPr lang="pt-BR" altLang="es-ES" sz="1100" dirty="0" err="1"/>
              <a:t>eta</a:t>
            </a:r>
            <a:r>
              <a:rPr lang="pt-BR" altLang="es-ES" sz="1100" dirty="0"/>
              <a:t> </a:t>
            </a:r>
            <a:r>
              <a:rPr lang="pt-BR" altLang="es-ES" sz="1100" dirty="0" err="1"/>
              <a:t>kudeaketa-eraginkortasunari</a:t>
            </a:r>
            <a:r>
              <a:rPr lang="pt-BR" altLang="es-ES" sz="1100" dirty="0"/>
              <a:t>. </a:t>
            </a:r>
            <a:r>
              <a:rPr lang="pt-BR" altLang="es-ES" sz="1100" dirty="0" err="1"/>
              <a:t>Balio</a:t>
            </a:r>
            <a:endParaRPr lang="es-ES" altLang="es-ES" sz="1100" dirty="0"/>
          </a:p>
          <a:p>
            <a:pPr algn="just" eaLnBrk="1" hangingPunct="1"/>
            <a:r>
              <a:rPr lang="pt-BR" altLang="es-ES" sz="1100" dirty="0" err="1"/>
              <a:t>erlatiboan</a:t>
            </a:r>
            <a:r>
              <a:rPr lang="pt-BR" altLang="es-ES" sz="1100" dirty="0"/>
              <a:t>, </a:t>
            </a:r>
            <a:r>
              <a:rPr lang="pt-BR" altLang="es-ES" sz="1100" dirty="0" err="1"/>
              <a:t>datua</a:t>
            </a:r>
            <a:r>
              <a:rPr lang="pt-BR" altLang="es-ES" sz="1100" dirty="0"/>
              <a:t> </a:t>
            </a:r>
            <a:r>
              <a:rPr lang="pt-BR" altLang="es-ES" sz="1100" dirty="0" err="1"/>
              <a:t>biztanleko</a:t>
            </a:r>
            <a:r>
              <a:rPr lang="pt-BR" altLang="es-ES" sz="1100" dirty="0"/>
              <a:t> emana </a:t>
            </a:r>
            <a:r>
              <a:rPr lang="pt-BR" altLang="es-ES" sz="1100" dirty="0" err="1"/>
              <a:t>dator</a:t>
            </a:r>
            <a:r>
              <a:rPr lang="pt-BR" altLang="es-ES" sz="1100" dirty="0"/>
              <a:t>.</a:t>
            </a:r>
            <a:endParaRPr lang="es-ES" altLang="es-ES" sz="1100" dirty="0"/>
          </a:p>
          <a:p>
            <a:pPr algn="just" eaLnBrk="1" hangingPunct="1"/>
            <a:endParaRPr lang="es-ES" altLang="es-ES" sz="1100" b="1" dirty="0" smtClean="0"/>
          </a:p>
          <a:p>
            <a:pPr algn="just" eaLnBrk="1" hangingPunct="1"/>
            <a:r>
              <a:rPr lang="es-ES" altLang="es-ES" sz="1100" b="1" dirty="0" err="1" smtClean="0"/>
              <a:t>Kalkulua</a:t>
            </a:r>
            <a:r>
              <a:rPr lang="es-ES" altLang="es-ES" sz="1100" dirty="0"/>
              <a:t>:</a:t>
            </a:r>
          </a:p>
          <a:p>
            <a:pPr algn="just" eaLnBrk="1" hangingPunct="1"/>
            <a:r>
              <a:rPr lang="es-ES" altLang="es-ES" sz="1100" dirty="0"/>
              <a:t> (1) </a:t>
            </a:r>
            <a:r>
              <a:rPr lang="es-ES" altLang="es-ES" sz="1100" dirty="0" err="1" smtClean="0"/>
              <a:t>Zerga</a:t>
            </a:r>
            <a:r>
              <a:rPr lang="es-ES" altLang="es-ES" sz="1100" dirty="0" err="1"/>
              <a:t>-</a:t>
            </a:r>
            <a:r>
              <a:rPr lang="es-ES" altLang="es-ES" sz="1100" dirty="0" err="1" smtClean="0"/>
              <a:t>sarreren</a:t>
            </a:r>
            <a:r>
              <a:rPr lang="es-ES" altLang="es-ES" sz="1100" dirty="0" smtClean="0"/>
              <a:t> </a:t>
            </a:r>
            <a:r>
              <a:rPr lang="es-ES" altLang="es-ES" sz="1100" dirty="0" err="1" smtClean="0"/>
              <a:t>balio</a:t>
            </a:r>
            <a:r>
              <a:rPr lang="es-ES" altLang="es-ES" sz="1100" dirty="0" smtClean="0"/>
              <a:t> </a:t>
            </a:r>
            <a:r>
              <a:rPr lang="es-ES" altLang="es-ES" sz="1100" dirty="0" err="1" smtClean="0"/>
              <a:t>absolutua</a:t>
            </a:r>
            <a:r>
              <a:rPr lang="es-ES" altLang="es-ES" sz="1100" dirty="0" smtClean="0"/>
              <a:t>: </a:t>
            </a:r>
            <a:r>
              <a:rPr lang="es-ES" altLang="es-ES" sz="1100" dirty="0" err="1" smtClean="0"/>
              <a:t>sarreren</a:t>
            </a:r>
            <a:r>
              <a:rPr lang="es-ES" altLang="es-ES" sz="1100" dirty="0" smtClean="0"/>
              <a:t> </a:t>
            </a:r>
            <a:r>
              <a:rPr lang="es-ES" altLang="es-ES" sz="1100" dirty="0"/>
              <a:t>1 eta 2 </a:t>
            </a:r>
            <a:r>
              <a:rPr lang="es-ES" altLang="es-ES" sz="1100" dirty="0" err="1"/>
              <a:t>kapituluak</a:t>
            </a:r>
            <a:r>
              <a:rPr lang="es-ES" altLang="es-ES" sz="1100" dirty="0"/>
              <a:t> eta 31,</a:t>
            </a:r>
          </a:p>
          <a:p>
            <a:pPr algn="just" eaLnBrk="1" hangingPunct="1"/>
            <a:r>
              <a:rPr lang="es-ES" altLang="es-ES" sz="1100" dirty="0"/>
              <a:t>32, 34 eta 36 </a:t>
            </a:r>
            <a:r>
              <a:rPr lang="es-ES" altLang="es-ES" sz="1100" dirty="0" err="1"/>
              <a:t>artikuluak</a:t>
            </a:r>
            <a:r>
              <a:rPr lang="es-ES" altLang="es-ES" sz="1100" dirty="0"/>
              <a:t> (</a:t>
            </a:r>
            <a:r>
              <a:rPr lang="es-ES" altLang="es-ES" sz="1100" dirty="0" err="1"/>
              <a:t>tasak</a:t>
            </a:r>
            <a:r>
              <a:rPr lang="es-ES" altLang="es-ES" sz="1100" dirty="0"/>
              <a:t>, </a:t>
            </a:r>
            <a:r>
              <a:rPr lang="es-ES" altLang="es-ES" sz="1100" dirty="0" err="1"/>
              <a:t>prezio</a:t>
            </a:r>
            <a:r>
              <a:rPr lang="es-ES" altLang="es-ES" sz="1100" dirty="0"/>
              <a:t> </a:t>
            </a:r>
            <a:r>
              <a:rPr lang="es-ES" altLang="es-ES" sz="1100" dirty="0" err="1"/>
              <a:t>publikoak</a:t>
            </a:r>
            <a:r>
              <a:rPr lang="es-ES" altLang="es-ES" sz="1100" dirty="0"/>
              <a:t> eta </a:t>
            </a:r>
            <a:r>
              <a:rPr lang="es-ES" altLang="es-ES" sz="1100" dirty="0" err="1"/>
              <a:t>kontribuzio</a:t>
            </a:r>
            <a:r>
              <a:rPr lang="es-ES" altLang="es-ES" sz="1100" dirty="0"/>
              <a:t> </a:t>
            </a:r>
            <a:r>
              <a:rPr lang="es-ES" altLang="es-ES" sz="1100" dirty="0" err="1"/>
              <a:t>bereziak</a:t>
            </a:r>
            <a:r>
              <a:rPr lang="es-ES" altLang="es-ES" sz="1100" dirty="0"/>
              <a:t>)</a:t>
            </a:r>
          </a:p>
          <a:p>
            <a:pPr algn="just" eaLnBrk="1" hangingPunct="1"/>
            <a:r>
              <a:rPr lang="es-ES" altLang="es-ES" sz="1100" dirty="0"/>
              <a:t> (2) </a:t>
            </a:r>
            <a:r>
              <a:rPr lang="es-ES" altLang="es-ES" sz="1100" dirty="0" err="1"/>
              <a:t>Biztanleak</a:t>
            </a:r>
            <a:endParaRPr lang="es-ES" altLang="es-ES" sz="1100" dirty="0"/>
          </a:p>
          <a:p>
            <a:pPr algn="just" eaLnBrk="1" hangingPunct="1"/>
            <a:r>
              <a:rPr lang="es-ES" altLang="es-ES" sz="1100" dirty="0"/>
              <a:t> (3) </a:t>
            </a:r>
            <a:r>
              <a:rPr lang="es-ES" altLang="es-ES" sz="1100" dirty="0" err="1" smtClean="0"/>
              <a:t>Zerga-sarreren</a:t>
            </a:r>
            <a:r>
              <a:rPr lang="es-ES" altLang="es-ES" sz="1100" dirty="0"/>
              <a:t> </a:t>
            </a:r>
            <a:r>
              <a:rPr lang="es-ES" altLang="es-ES" sz="1100" dirty="0" err="1" smtClean="0"/>
              <a:t>balio</a:t>
            </a:r>
            <a:r>
              <a:rPr lang="es-ES" altLang="es-ES" sz="1100" dirty="0" smtClean="0"/>
              <a:t> </a:t>
            </a:r>
            <a:r>
              <a:rPr lang="es-ES" altLang="es-ES" sz="1100" dirty="0" err="1" smtClean="0"/>
              <a:t>erlatiboa</a:t>
            </a:r>
            <a:r>
              <a:rPr lang="es-ES" altLang="es-ES" sz="1100" dirty="0" smtClean="0"/>
              <a:t>: </a:t>
            </a:r>
            <a:r>
              <a:rPr lang="es-ES" altLang="es-ES" sz="1100" dirty="0"/>
              <a:t>(1)/(2)*100</a:t>
            </a:r>
          </a:p>
          <a:p>
            <a:pPr algn="just" eaLnBrk="1" hangingPunct="1"/>
            <a:endParaRPr lang="es-ES" altLang="es-ES" sz="1100" dirty="0"/>
          </a:p>
          <a:p>
            <a:pPr algn="just" eaLnBrk="1" hangingPunct="1"/>
            <a:r>
              <a:rPr lang="es-ES" altLang="es-ES" sz="1100" b="1" dirty="0"/>
              <a:t>3.- PRESIÓN FISCAL</a:t>
            </a:r>
          </a:p>
          <a:p>
            <a:pPr algn="just" eaLnBrk="1" hangingPunct="1"/>
            <a:r>
              <a:rPr lang="es-ES" altLang="es-ES" sz="1100" b="1" dirty="0"/>
              <a:t>Concepto</a:t>
            </a:r>
            <a:r>
              <a:rPr lang="es-ES" altLang="es-ES" sz="1100" dirty="0"/>
              <a:t>: En valor absoluto, recoge el importe de los derechos reconocidos</a:t>
            </a:r>
          </a:p>
          <a:p>
            <a:pPr algn="just" eaLnBrk="1" hangingPunct="1"/>
            <a:r>
              <a:rPr lang="es-ES" altLang="es-ES" sz="1100" dirty="0"/>
              <a:t>por impuestos directos, impuestos indirectos, tasas, precios públicos y</a:t>
            </a:r>
          </a:p>
          <a:p>
            <a:pPr algn="just" eaLnBrk="1" hangingPunct="1"/>
            <a:r>
              <a:rPr lang="es-ES" altLang="es-ES" sz="1100" dirty="0"/>
              <a:t>contribuciones especiales. Este indicador depende de la capacidad fiscal del</a:t>
            </a:r>
          </a:p>
          <a:p>
            <a:pPr algn="just" eaLnBrk="1" hangingPunct="1"/>
            <a:r>
              <a:rPr lang="es-ES" altLang="es-ES" sz="1100" dirty="0"/>
              <a:t>municipio, de las tarifas recogidas en sus ordenanzas y de la eficacia en la</a:t>
            </a:r>
          </a:p>
          <a:p>
            <a:pPr algn="just" eaLnBrk="1" hangingPunct="1"/>
            <a:r>
              <a:rPr lang="es-ES" altLang="es-ES" sz="1100" dirty="0"/>
              <a:t>gestión. En valores relativos, la información se presenta en términos per cápita.</a:t>
            </a:r>
            <a:endParaRPr lang="es-ES" altLang="es-ES" sz="1100" b="1" dirty="0"/>
          </a:p>
          <a:p>
            <a:pPr algn="just" eaLnBrk="1" hangingPunct="1"/>
            <a:endParaRPr lang="es-ES" altLang="es-ES" sz="1100" b="1" dirty="0" smtClean="0"/>
          </a:p>
          <a:p>
            <a:pPr algn="just" eaLnBrk="1" hangingPunct="1"/>
            <a:r>
              <a:rPr lang="es-ES" altLang="es-ES" sz="1100" b="1" dirty="0" smtClean="0"/>
              <a:t>Cálculo</a:t>
            </a:r>
            <a:r>
              <a:rPr lang="es-ES" altLang="es-ES" sz="1100" dirty="0"/>
              <a:t>:</a:t>
            </a:r>
          </a:p>
          <a:p>
            <a:pPr algn="just" eaLnBrk="1" hangingPunct="1"/>
            <a:r>
              <a:rPr lang="es-ES" altLang="es-ES" sz="1100" dirty="0"/>
              <a:t> (1) Ingresos tributarios valor absoluto: </a:t>
            </a:r>
            <a:r>
              <a:rPr lang="es-ES" altLang="es-ES" sz="1100" dirty="0" smtClean="0"/>
              <a:t>capítulos </a:t>
            </a:r>
            <a:r>
              <a:rPr lang="es-ES" altLang="es-ES" sz="1100" dirty="0"/>
              <a:t>1 y 2 y artículos 31, 32, 34 y</a:t>
            </a:r>
          </a:p>
          <a:p>
            <a:pPr algn="just" eaLnBrk="1" hangingPunct="1"/>
            <a:r>
              <a:rPr lang="es-ES" altLang="es-ES" sz="1100" dirty="0"/>
              <a:t>36 (tasas, precios públicos y contribuciones especiales) de ingresos.</a:t>
            </a:r>
          </a:p>
          <a:p>
            <a:pPr algn="just" eaLnBrk="1" hangingPunct="1"/>
            <a:r>
              <a:rPr lang="es-ES" altLang="es-ES" sz="1100" dirty="0"/>
              <a:t> (2) Habitantes</a:t>
            </a:r>
          </a:p>
          <a:p>
            <a:pPr algn="just" eaLnBrk="1" hangingPunct="1"/>
            <a:r>
              <a:rPr lang="es-ES" altLang="es-ES" sz="1100" dirty="0"/>
              <a:t> (3) Ingresos tributarios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548680"/>
            <a:ext cx="1466850" cy="657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286000" y="2562225"/>
            <a:ext cx="4572000" cy="274638"/>
          </a:xfrm>
          <a:prstGeom prst="rect">
            <a:avLst/>
          </a:prstGeom>
          <a:noFill/>
          <a:ln w="9525">
            <a:noFill/>
            <a:miter lim="800000"/>
            <a:headEnd/>
            <a:tailEnd/>
          </a:ln>
          <a:effectLst/>
        </p:spPr>
        <p:txBody>
          <a:bodyPr>
            <a:spAutoFit/>
          </a:bodyPr>
          <a:lstStyle/>
          <a:p>
            <a:pPr eaLnBrk="1" hangingPunct="1"/>
            <a:endParaRPr lang="es-ES" altLang="es-ES"/>
          </a:p>
        </p:txBody>
      </p:sp>
      <p:sp>
        <p:nvSpPr>
          <p:cNvPr id="21507" name="Rectangle 3"/>
          <p:cNvSpPr>
            <a:spLocks noChangeArrowheads="1"/>
          </p:cNvSpPr>
          <p:nvPr/>
        </p:nvSpPr>
        <p:spPr bwMode="auto">
          <a:xfrm>
            <a:off x="2286000" y="1556792"/>
            <a:ext cx="4878388" cy="3662541"/>
          </a:xfrm>
          <a:prstGeom prst="rect">
            <a:avLst/>
          </a:prstGeom>
          <a:noFill/>
          <a:ln w="9525">
            <a:noFill/>
            <a:miter lim="800000"/>
            <a:headEnd/>
            <a:tailEnd/>
          </a:ln>
          <a:effectLst/>
        </p:spPr>
        <p:txBody>
          <a:bodyPr wrap="square">
            <a:spAutoFit/>
          </a:bodyPr>
          <a:lstStyle/>
          <a:p>
            <a:endParaRPr lang="es-ES" b="1" dirty="0" smtClean="0"/>
          </a:p>
          <a:p>
            <a:pPr algn="just"/>
            <a:r>
              <a:rPr lang="es-ES" sz="1100" b="1" dirty="0" smtClean="0"/>
              <a:t>4</a:t>
            </a:r>
            <a:r>
              <a:rPr lang="es-ES" sz="1100" b="1" dirty="0"/>
              <a:t>.- </a:t>
            </a:r>
            <a:r>
              <a:rPr lang="es-ES" sz="1100" b="1" dirty="0" smtClean="0"/>
              <a:t>AUTONOMIA</a:t>
            </a:r>
            <a:endParaRPr lang="es-ES" sz="1100" dirty="0"/>
          </a:p>
          <a:p>
            <a:pPr algn="just"/>
            <a:r>
              <a:rPr lang="es-ES" sz="1100" b="1" dirty="0" err="1"/>
              <a:t>Esanahia</a:t>
            </a:r>
            <a:r>
              <a:rPr lang="es-ES" sz="1100" b="1" dirty="0"/>
              <a:t>:</a:t>
            </a:r>
            <a:r>
              <a:rPr lang="es-ES" sz="1100" dirty="0"/>
              <a:t> 4. </a:t>
            </a:r>
            <a:r>
              <a:rPr lang="es-ES" sz="1100" dirty="0" err="1"/>
              <a:t>kapituluko</a:t>
            </a:r>
            <a:r>
              <a:rPr lang="es-ES" sz="1100" dirty="0"/>
              <a:t> </a:t>
            </a:r>
            <a:r>
              <a:rPr lang="es-ES" sz="1100" dirty="0" err="1"/>
              <a:t>diru</a:t>
            </a:r>
            <a:r>
              <a:rPr lang="es-ES" sz="1100" dirty="0"/>
              <a:t> </a:t>
            </a:r>
            <a:r>
              <a:rPr lang="es-ES" sz="1100" dirty="0" err="1"/>
              <a:t>laguntzak</a:t>
            </a:r>
            <a:r>
              <a:rPr lang="es-ES" sz="1100" dirty="0"/>
              <a:t> </a:t>
            </a:r>
            <a:r>
              <a:rPr lang="es-ES" sz="1100" dirty="0" err="1"/>
              <a:t>kenduta</a:t>
            </a:r>
            <a:r>
              <a:rPr lang="es-ES" sz="1100" dirty="0"/>
              <a:t>, </a:t>
            </a:r>
            <a:r>
              <a:rPr lang="es-ES" sz="1100" dirty="0" err="1"/>
              <a:t>sarrera</a:t>
            </a:r>
            <a:r>
              <a:rPr lang="es-ES" sz="1100" dirty="0"/>
              <a:t> </a:t>
            </a:r>
            <a:r>
              <a:rPr lang="es-ES" sz="1100" dirty="0" err="1"/>
              <a:t>arruntetan</a:t>
            </a:r>
            <a:r>
              <a:rPr lang="es-ES" sz="1100" dirty="0"/>
              <a:t> </a:t>
            </a:r>
            <a:r>
              <a:rPr lang="es-ES" sz="1100" dirty="0" err="1"/>
              <a:t>aitortutako</a:t>
            </a:r>
            <a:r>
              <a:rPr lang="es-ES" sz="1100" dirty="0"/>
              <a:t> </a:t>
            </a:r>
            <a:r>
              <a:rPr lang="es-ES" sz="1100" dirty="0" err="1"/>
              <a:t>eskubide</a:t>
            </a:r>
            <a:r>
              <a:rPr lang="es-ES" sz="1100" dirty="0"/>
              <a:t> </a:t>
            </a:r>
            <a:r>
              <a:rPr lang="es-ES" sz="1100" dirty="0" err="1"/>
              <a:t>kopuru</a:t>
            </a:r>
            <a:r>
              <a:rPr lang="es-ES" sz="1100" dirty="0"/>
              <a:t> </a:t>
            </a:r>
            <a:r>
              <a:rPr lang="es-ES" sz="1100" dirty="0" err="1"/>
              <a:t>garbiaren</a:t>
            </a:r>
            <a:r>
              <a:rPr lang="es-ES" sz="1100" dirty="0"/>
              <a:t> eta </a:t>
            </a:r>
            <a:r>
              <a:rPr lang="es-ES" sz="1100" dirty="0" err="1"/>
              <a:t>aitortutako</a:t>
            </a:r>
            <a:r>
              <a:rPr lang="es-ES" sz="1100" dirty="0"/>
              <a:t> </a:t>
            </a:r>
            <a:r>
              <a:rPr lang="es-ES" sz="1100" dirty="0" err="1"/>
              <a:t>eskubide</a:t>
            </a:r>
            <a:r>
              <a:rPr lang="es-ES" sz="1100" dirty="0"/>
              <a:t> </a:t>
            </a:r>
            <a:r>
              <a:rPr lang="es-ES" sz="1100" dirty="0" err="1"/>
              <a:t>kopuru</a:t>
            </a:r>
            <a:r>
              <a:rPr lang="es-ES" sz="1100" dirty="0"/>
              <a:t> </a:t>
            </a:r>
            <a:r>
              <a:rPr lang="es-ES" sz="1100" dirty="0" err="1"/>
              <a:t>garbi</a:t>
            </a:r>
            <a:r>
              <a:rPr lang="es-ES" sz="1100" dirty="0"/>
              <a:t> </a:t>
            </a:r>
            <a:r>
              <a:rPr lang="es-ES" sz="1100" dirty="0" err="1"/>
              <a:t>osoaren</a:t>
            </a:r>
            <a:r>
              <a:rPr lang="es-ES" sz="1100" dirty="0"/>
              <a:t> (1etik 9rainoko </a:t>
            </a:r>
            <a:r>
              <a:rPr lang="es-ES" sz="1100" dirty="0" err="1"/>
              <a:t>kapituluak</a:t>
            </a:r>
            <a:r>
              <a:rPr lang="es-ES" sz="1100" dirty="0"/>
              <a:t>) </a:t>
            </a:r>
            <a:r>
              <a:rPr lang="es-ES" sz="1100" dirty="0" err="1"/>
              <a:t>arteko</a:t>
            </a:r>
            <a:r>
              <a:rPr lang="es-ES" sz="1100" dirty="0"/>
              <a:t> </a:t>
            </a:r>
            <a:r>
              <a:rPr lang="es-ES" sz="1100" dirty="0" err="1"/>
              <a:t>portzentajea</a:t>
            </a:r>
            <a:r>
              <a:rPr lang="es-ES" sz="1100" dirty="0"/>
              <a:t> </a:t>
            </a:r>
            <a:r>
              <a:rPr lang="es-ES" sz="1100" dirty="0" err="1"/>
              <a:t>adierazten</a:t>
            </a:r>
            <a:r>
              <a:rPr lang="es-ES" sz="1100" dirty="0"/>
              <a:t> du.</a:t>
            </a:r>
          </a:p>
          <a:p>
            <a:pPr algn="just"/>
            <a:r>
              <a:rPr lang="es-ES" sz="1100" dirty="0"/>
              <a:t> </a:t>
            </a:r>
          </a:p>
          <a:p>
            <a:pPr algn="just"/>
            <a:r>
              <a:rPr lang="es-ES" sz="1100" b="1" dirty="0" err="1"/>
              <a:t>Kalkulua</a:t>
            </a:r>
            <a:r>
              <a:rPr lang="es-ES" sz="1100" b="1" dirty="0"/>
              <a:t>:</a:t>
            </a:r>
            <a:endParaRPr lang="es-ES" sz="1100" dirty="0"/>
          </a:p>
          <a:p>
            <a:pPr algn="just"/>
            <a:r>
              <a:rPr lang="es-ES" sz="1100" dirty="0"/>
              <a:t>(1) </a:t>
            </a:r>
            <a:r>
              <a:rPr lang="es-ES" sz="1100" dirty="0" err="1"/>
              <a:t>Aitortutako</a:t>
            </a:r>
            <a:r>
              <a:rPr lang="es-ES" sz="1100" dirty="0"/>
              <a:t> </a:t>
            </a:r>
            <a:r>
              <a:rPr lang="es-ES" sz="1100" dirty="0" err="1"/>
              <a:t>eskubideen</a:t>
            </a:r>
            <a:r>
              <a:rPr lang="es-ES" sz="1100" dirty="0"/>
              <a:t> </a:t>
            </a:r>
            <a:r>
              <a:rPr lang="es-ES" sz="1100" dirty="0" err="1"/>
              <a:t>kopuru</a:t>
            </a:r>
            <a:r>
              <a:rPr lang="es-ES" sz="1100" dirty="0"/>
              <a:t> </a:t>
            </a:r>
            <a:r>
              <a:rPr lang="es-ES" sz="1100" dirty="0" err="1"/>
              <a:t>garbia</a:t>
            </a:r>
            <a:r>
              <a:rPr lang="es-ES" sz="1100" dirty="0"/>
              <a:t> (1, 2, 3 eta 4 </a:t>
            </a:r>
            <a:r>
              <a:rPr lang="es-ES" sz="1100" dirty="0" err="1"/>
              <a:t>kapituluak</a:t>
            </a:r>
            <a:r>
              <a:rPr lang="es-ES" sz="1100" dirty="0"/>
              <a:t>, </a:t>
            </a:r>
            <a:r>
              <a:rPr lang="es-ES" sz="1100" dirty="0" err="1"/>
              <a:t>diru</a:t>
            </a:r>
            <a:r>
              <a:rPr lang="es-ES" sz="1100" dirty="0"/>
              <a:t> </a:t>
            </a:r>
            <a:r>
              <a:rPr lang="es-ES" sz="1100" dirty="0" err="1"/>
              <a:t>laguntzak</a:t>
            </a:r>
            <a:r>
              <a:rPr lang="es-ES" sz="1100" dirty="0"/>
              <a:t> </a:t>
            </a:r>
            <a:r>
              <a:rPr lang="es-ES" sz="1100" dirty="0" err="1"/>
              <a:t>kenduta</a:t>
            </a:r>
            <a:r>
              <a:rPr lang="es-ES" sz="1100" dirty="0"/>
              <a:t>)</a:t>
            </a:r>
          </a:p>
          <a:p>
            <a:pPr algn="just"/>
            <a:r>
              <a:rPr lang="es-ES" sz="1100" dirty="0"/>
              <a:t>(2) </a:t>
            </a:r>
            <a:r>
              <a:rPr lang="es-ES" sz="1100" dirty="0" err="1"/>
              <a:t>Aitortutako</a:t>
            </a:r>
            <a:r>
              <a:rPr lang="es-ES" sz="1100" dirty="0"/>
              <a:t> </a:t>
            </a:r>
            <a:r>
              <a:rPr lang="es-ES" sz="1100" dirty="0" err="1"/>
              <a:t>eskubideen</a:t>
            </a:r>
            <a:r>
              <a:rPr lang="es-ES" sz="1100" dirty="0"/>
              <a:t> </a:t>
            </a:r>
            <a:r>
              <a:rPr lang="es-ES" sz="1100" dirty="0" err="1"/>
              <a:t>kopuru</a:t>
            </a:r>
            <a:r>
              <a:rPr lang="es-ES" sz="1100" dirty="0"/>
              <a:t> </a:t>
            </a:r>
            <a:r>
              <a:rPr lang="es-ES" sz="1100" dirty="0" err="1"/>
              <a:t>garbi</a:t>
            </a:r>
            <a:r>
              <a:rPr lang="es-ES" sz="1100" dirty="0"/>
              <a:t> </a:t>
            </a:r>
            <a:r>
              <a:rPr lang="es-ES" sz="1100" dirty="0" err="1"/>
              <a:t>osoa</a:t>
            </a:r>
            <a:r>
              <a:rPr lang="es-ES" sz="1100" dirty="0"/>
              <a:t> (1etik 9rainoko </a:t>
            </a:r>
            <a:r>
              <a:rPr lang="es-ES" sz="1100" dirty="0" err="1"/>
              <a:t>kapituluak</a:t>
            </a:r>
            <a:r>
              <a:rPr lang="es-ES" sz="1100" dirty="0"/>
              <a:t>)</a:t>
            </a:r>
          </a:p>
          <a:p>
            <a:pPr algn="just"/>
            <a:r>
              <a:rPr lang="es-ES" sz="1100" dirty="0"/>
              <a:t>(3) </a:t>
            </a:r>
            <a:r>
              <a:rPr lang="es-ES" sz="1100" dirty="0" err="1"/>
              <a:t>Sarrerak</a:t>
            </a:r>
            <a:r>
              <a:rPr lang="es-ES" sz="1100" dirty="0"/>
              <a:t> </a:t>
            </a:r>
            <a:r>
              <a:rPr lang="es-ES" sz="1100" dirty="0" err="1"/>
              <a:t>gauzatzea</a:t>
            </a:r>
            <a:r>
              <a:rPr lang="es-ES" sz="1100" dirty="0"/>
              <a:t>, </a:t>
            </a:r>
            <a:r>
              <a:rPr lang="es-ES" sz="1100" dirty="0" err="1"/>
              <a:t>balio</a:t>
            </a:r>
            <a:r>
              <a:rPr lang="es-ES" sz="1100" dirty="0"/>
              <a:t> </a:t>
            </a:r>
            <a:r>
              <a:rPr lang="es-ES" sz="1100" dirty="0" err="1"/>
              <a:t>erlatiboa</a:t>
            </a:r>
            <a:r>
              <a:rPr lang="es-ES" sz="1100" dirty="0"/>
              <a:t>: (1)/(2)*100</a:t>
            </a:r>
          </a:p>
          <a:p>
            <a:pPr algn="just" eaLnBrk="1" hangingPunct="1"/>
            <a:endParaRPr lang="es-ES" altLang="es-ES" sz="1100" b="1" dirty="0" smtClean="0"/>
          </a:p>
          <a:p>
            <a:pPr algn="just" eaLnBrk="1" hangingPunct="1"/>
            <a:r>
              <a:rPr lang="es-ES" altLang="es-ES" sz="1100" b="1" dirty="0" smtClean="0"/>
              <a:t>4.- AUTONOMÍA</a:t>
            </a:r>
            <a:endParaRPr lang="es-ES" altLang="es-ES" sz="1100" b="1" dirty="0"/>
          </a:p>
          <a:p>
            <a:pPr algn="just" eaLnBrk="1" hangingPunct="1"/>
            <a:r>
              <a:rPr lang="es-ES" altLang="es-ES" sz="1100" b="1" dirty="0"/>
              <a:t>Concepto: </a:t>
            </a:r>
            <a:r>
              <a:rPr lang="es-ES" altLang="es-ES" sz="1100" dirty="0"/>
              <a:t>Refleja el porcentaje entre los derechos reconocidos netos de ingresos corrientes excluidas las subvenciones del </a:t>
            </a:r>
            <a:r>
              <a:rPr lang="es-ES" altLang="es-ES" sz="1100" dirty="0" err="1"/>
              <a:t>cap</a:t>
            </a:r>
            <a:r>
              <a:rPr lang="es-ES" altLang="es-ES" sz="1100" dirty="0"/>
              <a:t> 4º y los derechos reconocidos netos totales (</a:t>
            </a:r>
            <a:r>
              <a:rPr lang="es-ES" altLang="es-ES" sz="1100" dirty="0" err="1"/>
              <a:t>cap</a:t>
            </a:r>
            <a:r>
              <a:rPr lang="es-ES" altLang="es-ES" sz="1100" dirty="0"/>
              <a:t> 1º a 9º).</a:t>
            </a:r>
          </a:p>
          <a:p>
            <a:pPr algn="just" eaLnBrk="1" hangingPunct="1"/>
            <a:r>
              <a:rPr lang="es-ES" altLang="es-ES" sz="1100" dirty="0"/>
              <a:t> </a:t>
            </a:r>
          </a:p>
          <a:p>
            <a:pPr algn="just" eaLnBrk="1" hangingPunct="1"/>
            <a:r>
              <a:rPr lang="es-ES" altLang="es-ES" sz="1100" b="1" dirty="0" smtClean="0"/>
              <a:t>Cálculo</a:t>
            </a:r>
            <a:r>
              <a:rPr lang="es-ES" altLang="es-ES" sz="1100" dirty="0"/>
              <a:t>:</a:t>
            </a:r>
          </a:p>
          <a:p>
            <a:pPr algn="just" eaLnBrk="1" hangingPunct="1"/>
            <a:r>
              <a:rPr lang="es-ES" altLang="es-ES" sz="1100" dirty="0"/>
              <a:t> (1) Derechos reconocidos netos (cap. 1º, 2º, 3º y 4º-subvenciones)</a:t>
            </a:r>
          </a:p>
          <a:p>
            <a:pPr algn="just" eaLnBrk="1" hangingPunct="1"/>
            <a:r>
              <a:rPr lang="es-ES" altLang="es-ES" sz="1100" dirty="0"/>
              <a:t> (2) Derechos reconocidos netos totales (</a:t>
            </a:r>
            <a:r>
              <a:rPr lang="es-ES" altLang="es-ES" sz="1100" dirty="0" smtClean="0"/>
              <a:t>cap. </a:t>
            </a:r>
            <a:r>
              <a:rPr lang="es-ES" altLang="es-ES" sz="1100" dirty="0"/>
              <a:t>1º a 9º)</a:t>
            </a:r>
          </a:p>
          <a:p>
            <a:pPr algn="just" eaLnBrk="1" hangingPunct="1"/>
            <a:r>
              <a:rPr lang="es-ES" altLang="es-ES" sz="1100" dirty="0"/>
              <a:t> (3) Ejecución de ingresos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8575" y="697065"/>
            <a:ext cx="1466850" cy="65722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3276600" y="3200400"/>
            <a:ext cx="3581400" cy="457200"/>
          </a:xfrm>
          <a:prstGeom prst="rect">
            <a:avLst/>
          </a:prstGeom>
          <a:noFill/>
          <a:ln w="9525">
            <a:noFill/>
            <a:miter lim="800000"/>
            <a:headEnd/>
            <a:tailEnd/>
          </a:ln>
          <a:effectLst/>
        </p:spPr>
        <p:txBody>
          <a:bodyPr>
            <a:spAutoFit/>
          </a:bodyPr>
          <a:lstStyle/>
          <a:p>
            <a:pPr eaLnBrk="1" hangingPunct="1"/>
            <a:r>
              <a:rPr lang="es-ES" altLang="es-ES" b="1" dirty="0"/>
              <a:t>D) BESTE ADIERAZLE BATZUK</a:t>
            </a:r>
            <a:endParaRPr lang="es-ES" altLang="es-ES" dirty="0"/>
          </a:p>
          <a:p>
            <a:pPr eaLnBrk="1" hangingPunct="1"/>
            <a:r>
              <a:rPr lang="es-ES" altLang="es-ES" b="1" dirty="0"/>
              <a:t>D) OTROS INDICADORES </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0450" y="1412776"/>
            <a:ext cx="1466850" cy="65722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847850" y="897893"/>
            <a:ext cx="6510364" cy="4216539"/>
          </a:xfrm>
          <a:prstGeom prst="rect">
            <a:avLst/>
          </a:prstGeom>
          <a:noFill/>
          <a:ln w="9525">
            <a:noFill/>
            <a:miter lim="800000"/>
            <a:headEnd/>
            <a:tailEnd/>
          </a:ln>
          <a:effectLst/>
        </p:spPr>
        <p:txBody>
          <a:bodyPr wrap="square" anchor="ctr">
            <a:spAutoFit/>
          </a:bodyPr>
          <a:lstStyle/>
          <a:p>
            <a:endParaRPr lang="es-ES" b="1" dirty="0" smtClean="0"/>
          </a:p>
          <a:p>
            <a:endParaRPr lang="es-ES" b="1" dirty="0"/>
          </a:p>
          <a:p>
            <a:pPr algn="just"/>
            <a:endParaRPr lang="es-ES" b="1" dirty="0" smtClean="0"/>
          </a:p>
          <a:p>
            <a:pPr algn="just"/>
            <a:endParaRPr lang="es-ES" b="1" dirty="0"/>
          </a:p>
          <a:p>
            <a:pPr algn="just"/>
            <a:r>
              <a:rPr lang="es-ES" sz="1100" b="1" dirty="0" smtClean="0"/>
              <a:t>1</a:t>
            </a:r>
            <a:r>
              <a:rPr lang="es-ES" sz="1100" b="1" dirty="0"/>
              <a:t>.- </a:t>
            </a:r>
            <a:r>
              <a:rPr lang="es-ES" sz="1100" b="1" dirty="0" smtClean="0"/>
              <a:t>BEREHALAKO LIKIDEZIA</a:t>
            </a:r>
            <a:endParaRPr lang="es-ES" sz="1100" dirty="0"/>
          </a:p>
          <a:p>
            <a:pPr algn="just"/>
            <a:r>
              <a:rPr lang="es-ES" sz="1100" b="1" dirty="0" err="1"/>
              <a:t>Esanahia</a:t>
            </a:r>
            <a:r>
              <a:rPr lang="es-ES" sz="1100" b="1" dirty="0"/>
              <a:t>:</a:t>
            </a:r>
            <a:endParaRPr lang="es-ES" sz="1100" dirty="0"/>
          </a:p>
          <a:p>
            <a:pPr algn="just"/>
            <a:r>
              <a:rPr lang="es-ES" sz="1100" dirty="0" err="1"/>
              <a:t>Aurrezki</a:t>
            </a:r>
            <a:r>
              <a:rPr lang="es-ES" sz="1100" dirty="0"/>
              <a:t> </a:t>
            </a:r>
            <a:r>
              <a:rPr lang="es-ES" sz="1100" dirty="0" err="1"/>
              <a:t>kutxetako</a:t>
            </a:r>
            <a:r>
              <a:rPr lang="es-ES" sz="1100" dirty="0"/>
              <a:t> eta </a:t>
            </a:r>
            <a:r>
              <a:rPr lang="es-ES" sz="1100" dirty="0" err="1"/>
              <a:t>bankuetako</a:t>
            </a:r>
            <a:r>
              <a:rPr lang="es-ES" sz="1100" dirty="0"/>
              <a:t> </a:t>
            </a:r>
            <a:r>
              <a:rPr lang="es-ES" sz="1100" dirty="0" err="1"/>
              <a:t>funts</a:t>
            </a:r>
            <a:r>
              <a:rPr lang="es-ES" sz="1100" dirty="0"/>
              <a:t> </a:t>
            </a:r>
            <a:r>
              <a:rPr lang="es-ES" sz="1100" dirty="0" err="1"/>
              <a:t>likidoen</a:t>
            </a:r>
            <a:r>
              <a:rPr lang="es-ES" sz="1100" dirty="0"/>
              <a:t> eta </a:t>
            </a:r>
            <a:r>
              <a:rPr lang="es-ES" sz="1100" dirty="0" err="1"/>
              <a:t>hartzekodunekiko</a:t>
            </a:r>
            <a:r>
              <a:rPr lang="es-ES" sz="1100" dirty="0"/>
              <a:t> </a:t>
            </a:r>
            <a:r>
              <a:rPr lang="es-ES" sz="1100" dirty="0" err="1"/>
              <a:t>zorraren</a:t>
            </a:r>
            <a:r>
              <a:rPr lang="es-ES" sz="1100" dirty="0"/>
              <a:t> </a:t>
            </a:r>
            <a:r>
              <a:rPr lang="es-ES" sz="1100" dirty="0" err="1"/>
              <a:t>arteko</a:t>
            </a:r>
            <a:r>
              <a:rPr lang="es-ES" sz="1100" dirty="0"/>
              <a:t> </a:t>
            </a:r>
            <a:r>
              <a:rPr lang="es-ES" sz="1100" dirty="0" err="1"/>
              <a:t>portzentajea</a:t>
            </a:r>
            <a:r>
              <a:rPr lang="es-ES" sz="1100" dirty="0"/>
              <a:t> </a:t>
            </a:r>
            <a:r>
              <a:rPr lang="es-ES" sz="1100" dirty="0" err="1"/>
              <a:t>adierazten</a:t>
            </a:r>
            <a:r>
              <a:rPr lang="es-ES" sz="1100" dirty="0"/>
              <a:t> du. </a:t>
            </a:r>
            <a:r>
              <a:rPr lang="es-ES" sz="1100" dirty="0" err="1"/>
              <a:t>Hartzekodunei</a:t>
            </a:r>
            <a:r>
              <a:rPr lang="es-ES" sz="1100" dirty="0"/>
              <a:t> </a:t>
            </a:r>
            <a:r>
              <a:rPr lang="es-ES" sz="1100" dirty="0" err="1"/>
              <a:t>zorrak</a:t>
            </a:r>
            <a:r>
              <a:rPr lang="es-ES" sz="1100" dirty="0"/>
              <a:t> </a:t>
            </a:r>
            <a:r>
              <a:rPr lang="es-ES" sz="1100" dirty="0" err="1"/>
              <a:t>berehala</a:t>
            </a:r>
            <a:r>
              <a:rPr lang="es-ES" sz="1100" dirty="0"/>
              <a:t> </a:t>
            </a:r>
            <a:r>
              <a:rPr lang="es-ES" sz="1100" dirty="0" err="1"/>
              <a:t>ordaintzeko</a:t>
            </a:r>
            <a:r>
              <a:rPr lang="es-ES" sz="1100" dirty="0"/>
              <a:t> </a:t>
            </a:r>
            <a:r>
              <a:rPr lang="es-ES" sz="1100" dirty="0" err="1"/>
              <a:t>Udalak</a:t>
            </a:r>
            <a:r>
              <a:rPr lang="es-ES" sz="1100" dirty="0"/>
              <a:t> </a:t>
            </a:r>
            <a:r>
              <a:rPr lang="es-ES" sz="1100" dirty="0" err="1"/>
              <a:t>duen</a:t>
            </a:r>
            <a:r>
              <a:rPr lang="es-ES" sz="1100" dirty="0"/>
              <a:t> </a:t>
            </a:r>
            <a:r>
              <a:rPr lang="es-ES" sz="1100" dirty="0" err="1"/>
              <a:t>ahalmena</a:t>
            </a:r>
            <a:r>
              <a:rPr lang="es-ES" sz="1100" dirty="0"/>
              <a:t> </a:t>
            </a:r>
            <a:r>
              <a:rPr lang="es-ES" sz="1100" dirty="0" err="1"/>
              <a:t>adierazten</a:t>
            </a:r>
            <a:r>
              <a:rPr lang="es-ES" sz="1100" dirty="0"/>
              <a:t> </a:t>
            </a:r>
            <a:r>
              <a:rPr lang="es-ES" sz="1100" dirty="0" err="1"/>
              <a:t>dute</a:t>
            </a:r>
            <a:r>
              <a:rPr lang="es-ES" sz="1100" dirty="0"/>
              <a:t> 1 </a:t>
            </a:r>
            <a:r>
              <a:rPr lang="es-ES" sz="1100" dirty="0" err="1"/>
              <a:t>baino</a:t>
            </a:r>
            <a:r>
              <a:rPr lang="es-ES" sz="1100" dirty="0"/>
              <a:t> </a:t>
            </a:r>
            <a:r>
              <a:rPr lang="es-ES" sz="1100" dirty="0" err="1"/>
              <a:t>handiagoko</a:t>
            </a:r>
            <a:r>
              <a:rPr lang="es-ES" sz="1100" dirty="0"/>
              <a:t> </a:t>
            </a:r>
            <a:r>
              <a:rPr lang="es-ES" sz="1100" dirty="0" err="1"/>
              <a:t>balioek</a:t>
            </a:r>
            <a:r>
              <a:rPr lang="es-ES" sz="1100" dirty="0"/>
              <a:t>.</a:t>
            </a:r>
          </a:p>
          <a:p>
            <a:pPr algn="just"/>
            <a:r>
              <a:rPr lang="es-ES" sz="1100" dirty="0"/>
              <a:t> </a:t>
            </a:r>
          </a:p>
          <a:p>
            <a:pPr algn="just"/>
            <a:r>
              <a:rPr lang="es-ES" sz="1100" b="1" dirty="0" err="1"/>
              <a:t>Kalkulua</a:t>
            </a:r>
            <a:r>
              <a:rPr lang="es-ES" sz="1100" b="1" dirty="0"/>
              <a:t>:</a:t>
            </a:r>
            <a:endParaRPr lang="es-ES" sz="1100" dirty="0"/>
          </a:p>
          <a:p>
            <a:pPr algn="just"/>
            <a:r>
              <a:rPr lang="en-GB" sz="1100" dirty="0"/>
              <a:t>(1) </a:t>
            </a:r>
            <a:r>
              <a:rPr lang="en-GB" sz="1100" dirty="0" err="1"/>
              <a:t>Funts</a:t>
            </a:r>
            <a:r>
              <a:rPr lang="en-GB" sz="1100" dirty="0"/>
              <a:t> </a:t>
            </a:r>
            <a:r>
              <a:rPr lang="en-GB" sz="1100" dirty="0" err="1"/>
              <a:t>likidoak</a:t>
            </a:r>
            <a:r>
              <a:rPr lang="en-GB" sz="1100" dirty="0"/>
              <a:t> (</a:t>
            </a:r>
            <a:r>
              <a:rPr lang="en-GB" sz="1100" dirty="0" err="1"/>
              <a:t>aurrezki</a:t>
            </a:r>
            <a:r>
              <a:rPr lang="en-GB" sz="1100" dirty="0"/>
              <a:t> </a:t>
            </a:r>
            <a:r>
              <a:rPr lang="en-GB" sz="1100" dirty="0" err="1"/>
              <a:t>kutxak</a:t>
            </a:r>
            <a:r>
              <a:rPr lang="en-GB" sz="1100" dirty="0"/>
              <a:t> eta </a:t>
            </a:r>
            <a:r>
              <a:rPr lang="en-GB" sz="1100" dirty="0" err="1"/>
              <a:t>bankuak</a:t>
            </a:r>
            <a:r>
              <a:rPr lang="en-GB" sz="1100" dirty="0"/>
              <a:t>)</a:t>
            </a:r>
            <a:endParaRPr lang="es-ES" sz="1100" dirty="0"/>
          </a:p>
          <a:p>
            <a:pPr algn="just"/>
            <a:r>
              <a:rPr lang="en-GB" sz="1100" dirty="0"/>
              <a:t>(2) </a:t>
            </a:r>
            <a:r>
              <a:rPr lang="en-GB" sz="1100" dirty="0" err="1"/>
              <a:t>Kobratzeko</a:t>
            </a:r>
            <a:r>
              <a:rPr lang="en-GB" sz="1100" dirty="0"/>
              <a:t> </a:t>
            </a:r>
            <a:r>
              <a:rPr lang="en-GB" sz="1100" dirty="0" err="1"/>
              <a:t>dauden</a:t>
            </a:r>
            <a:r>
              <a:rPr lang="en-GB" sz="1100" dirty="0"/>
              <a:t> </a:t>
            </a:r>
            <a:r>
              <a:rPr lang="en-GB" sz="1100" dirty="0" err="1"/>
              <a:t>hartzekodunak</a:t>
            </a:r>
            <a:endParaRPr lang="es-ES" sz="1100" dirty="0"/>
          </a:p>
          <a:p>
            <a:pPr algn="just"/>
            <a:r>
              <a:rPr lang="en-GB" sz="1100" dirty="0"/>
              <a:t>(3) </a:t>
            </a:r>
            <a:r>
              <a:rPr lang="en-GB" sz="1100" dirty="0" err="1"/>
              <a:t>Berehalako</a:t>
            </a:r>
            <a:r>
              <a:rPr lang="en-GB" sz="1100" dirty="0"/>
              <a:t> </a:t>
            </a:r>
            <a:r>
              <a:rPr lang="en-GB" sz="1100" dirty="0" err="1"/>
              <a:t>likideziaren</a:t>
            </a:r>
            <a:r>
              <a:rPr lang="en-GB" sz="1100" dirty="0"/>
              <a:t> </a:t>
            </a:r>
            <a:r>
              <a:rPr lang="en-GB" sz="1100" dirty="0" err="1"/>
              <a:t>balio</a:t>
            </a:r>
            <a:r>
              <a:rPr lang="en-GB" sz="1100" dirty="0"/>
              <a:t> </a:t>
            </a:r>
            <a:r>
              <a:rPr lang="en-GB" sz="1100" dirty="0" err="1"/>
              <a:t>erlatiboa</a:t>
            </a:r>
            <a:r>
              <a:rPr lang="en-GB" sz="1100" dirty="0"/>
              <a:t>: (1)/(2)*100</a:t>
            </a:r>
            <a:endParaRPr lang="es-ES" sz="1100" dirty="0"/>
          </a:p>
          <a:p>
            <a:pPr algn="just"/>
            <a:r>
              <a:rPr lang="en-GB" sz="1100" dirty="0"/>
              <a:t> </a:t>
            </a:r>
            <a:endParaRPr lang="es-ES" sz="1100" dirty="0"/>
          </a:p>
          <a:p>
            <a:pPr algn="just" eaLnBrk="1" hangingPunct="1"/>
            <a:r>
              <a:rPr lang="es-ES" altLang="es-ES" sz="1100" b="1" dirty="0" smtClean="0"/>
              <a:t>1</a:t>
            </a:r>
            <a:r>
              <a:rPr lang="es-ES" altLang="es-ES" sz="1100" b="1" dirty="0"/>
              <a:t>.- </a:t>
            </a:r>
            <a:r>
              <a:rPr lang="es-ES" altLang="es-ES" sz="1100" b="1" dirty="0" smtClean="0"/>
              <a:t>LIQUIDEZ INMEDIATA</a:t>
            </a:r>
            <a:endParaRPr lang="es-ES" altLang="es-ES" sz="1100" b="1" dirty="0"/>
          </a:p>
          <a:p>
            <a:pPr algn="just" eaLnBrk="1" hangingPunct="1"/>
            <a:r>
              <a:rPr lang="es-ES" altLang="es-ES" sz="1100" b="1" dirty="0"/>
              <a:t>Concepto: </a:t>
            </a:r>
            <a:r>
              <a:rPr lang="es-ES" altLang="es-ES" sz="1100" dirty="0"/>
              <a:t>Refleja el porcentaje entre los fondos líquidos en caja y bancos</a:t>
            </a:r>
          </a:p>
          <a:p>
            <a:pPr algn="just" eaLnBrk="1" hangingPunct="1"/>
            <a:r>
              <a:rPr lang="es-ES" altLang="es-ES" sz="1100" dirty="0" smtClean="0"/>
              <a:t>y </a:t>
            </a:r>
            <a:r>
              <a:rPr lang="es-ES" altLang="es-ES" sz="1100" dirty="0"/>
              <a:t>la deuda con acreedores.  Valores mayores que 1, reflejan la capacidad </a:t>
            </a:r>
          </a:p>
          <a:p>
            <a:pPr algn="just" eaLnBrk="1" hangingPunct="1"/>
            <a:r>
              <a:rPr lang="es-ES" altLang="es-ES" sz="1100" dirty="0"/>
              <a:t>del Ayuntamiento de cancelar inmediatamente las deudas con sus acreedores.</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Fondos Líquidos (Caja y Bancos)</a:t>
            </a:r>
          </a:p>
          <a:p>
            <a:pPr algn="just" eaLnBrk="1" hangingPunct="1"/>
            <a:r>
              <a:rPr lang="es-ES" altLang="es-ES" sz="1100" dirty="0"/>
              <a:t> (2) Acreedores pendientes de pago</a:t>
            </a:r>
          </a:p>
          <a:p>
            <a:pPr algn="just" eaLnBrk="1" hangingPunct="1"/>
            <a:r>
              <a:rPr lang="es-ES" altLang="es-ES" sz="1100" dirty="0"/>
              <a:t> (3) Liquidez inmediata,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920" y="569280"/>
            <a:ext cx="1466850" cy="65722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907704" y="1844824"/>
            <a:ext cx="6327373" cy="2800767"/>
          </a:xfrm>
          <a:prstGeom prst="rect">
            <a:avLst/>
          </a:prstGeom>
          <a:noFill/>
          <a:ln w="9525">
            <a:noFill/>
            <a:miter lim="800000"/>
            <a:headEnd/>
            <a:tailEnd/>
          </a:ln>
          <a:effectLst/>
        </p:spPr>
        <p:txBody>
          <a:bodyPr wrap="square" anchor="ctr">
            <a:spAutoFit/>
          </a:bodyPr>
          <a:lstStyle/>
          <a:p>
            <a:pPr algn="just"/>
            <a:r>
              <a:rPr lang="es-ES" sz="1100" b="1" dirty="0"/>
              <a:t>2.- </a:t>
            </a:r>
            <a:r>
              <a:rPr lang="es-ES" sz="1100" b="1" dirty="0" smtClean="0"/>
              <a:t>EPE MOTZERAKO KAUDIMENA</a:t>
            </a:r>
            <a:endParaRPr lang="es-ES" sz="1100" dirty="0"/>
          </a:p>
          <a:p>
            <a:pPr algn="just"/>
            <a:r>
              <a:rPr lang="es-ES" sz="1100" b="1" dirty="0" err="1"/>
              <a:t>Esanahia</a:t>
            </a:r>
            <a:r>
              <a:rPr lang="es-ES" sz="1100" b="1" dirty="0"/>
              <a:t>:</a:t>
            </a:r>
            <a:r>
              <a:rPr lang="es-ES" sz="1100" dirty="0"/>
              <a:t> </a:t>
            </a:r>
            <a:r>
              <a:rPr lang="es-ES" sz="1100" dirty="0" err="1"/>
              <a:t>hartzekodunen</a:t>
            </a:r>
            <a:r>
              <a:rPr lang="es-ES" sz="1100" dirty="0"/>
              <a:t> </a:t>
            </a:r>
            <a:r>
              <a:rPr lang="es-ES" sz="1100" dirty="0" err="1"/>
              <a:t>zorrak</a:t>
            </a:r>
            <a:r>
              <a:rPr lang="es-ES" sz="1100" dirty="0"/>
              <a:t> </a:t>
            </a:r>
            <a:r>
              <a:rPr lang="es-ES" sz="1100" dirty="0" err="1"/>
              <a:t>ordaintzeko</a:t>
            </a:r>
            <a:r>
              <a:rPr lang="es-ES" sz="1100" dirty="0"/>
              <a:t> </a:t>
            </a:r>
            <a:r>
              <a:rPr lang="es-ES" sz="1100" dirty="0" err="1"/>
              <a:t>Udalak</a:t>
            </a:r>
            <a:r>
              <a:rPr lang="es-ES" sz="1100" dirty="0"/>
              <a:t> </a:t>
            </a:r>
            <a:r>
              <a:rPr lang="es-ES" sz="1100" dirty="0" err="1"/>
              <a:t>duen</a:t>
            </a:r>
            <a:r>
              <a:rPr lang="es-ES" sz="1100" dirty="0"/>
              <a:t> </a:t>
            </a:r>
            <a:r>
              <a:rPr lang="es-ES" sz="1100" dirty="0" err="1"/>
              <a:t>ahalmena</a:t>
            </a:r>
            <a:r>
              <a:rPr lang="es-ES" sz="1100" dirty="0"/>
              <a:t> </a:t>
            </a:r>
            <a:r>
              <a:rPr lang="es-ES" sz="1100" dirty="0" err="1"/>
              <a:t>adierazten</a:t>
            </a:r>
            <a:r>
              <a:rPr lang="es-ES" sz="1100" dirty="0"/>
              <a:t> du.</a:t>
            </a:r>
          </a:p>
          <a:p>
            <a:pPr algn="just"/>
            <a:r>
              <a:rPr lang="es-ES" sz="1100" dirty="0"/>
              <a:t> </a:t>
            </a:r>
          </a:p>
          <a:p>
            <a:pPr algn="just"/>
            <a:r>
              <a:rPr lang="es-ES" sz="1100" b="1" dirty="0" err="1"/>
              <a:t>Kalkulua</a:t>
            </a:r>
            <a:r>
              <a:rPr lang="es-ES" sz="1100" b="1" dirty="0"/>
              <a:t>:</a:t>
            </a:r>
            <a:endParaRPr lang="es-ES" sz="1100" dirty="0"/>
          </a:p>
          <a:p>
            <a:pPr algn="just"/>
            <a:r>
              <a:rPr lang="es-ES" sz="1100" dirty="0"/>
              <a:t>(1) </a:t>
            </a:r>
            <a:r>
              <a:rPr lang="es-ES" sz="1100" dirty="0" err="1"/>
              <a:t>Funts</a:t>
            </a:r>
            <a:r>
              <a:rPr lang="es-ES" sz="1100" dirty="0"/>
              <a:t> </a:t>
            </a:r>
            <a:r>
              <a:rPr lang="es-ES" sz="1100" dirty="0" err="1"/>
              <a:t>likidoak</a:t>
            </a:r>
            <a:r>
              <a:rPr lang="es-ES" sz="1100" dirty="0"/>
              <a:t> + </a:t>
            </a:r>
            <a:r>
              <a:rPr lang="es-ES" sz="1100" dirty="0" err="1"/>
              <a:t>Kobratzeko</a:t>
            </a:r>
            <a:r>
              <a:rPr lang="es-ES" sz="1100" dirty="0"/>
              <a:t> </a:t>
            </a:r>
            <a:r>
              <a:rPr lang="es-ES" sz="1100" dirty="0" err="1"/>
              <a:t>dauden</a:t>
            </a:r>
            <a:r>
              <a:rPr lang="es-ES" sz="1100" dirty="0"/>
              <a:t> </a:t>
            </a:r>
            <a:r>
              <a:rPr lang="es-ES" sz="1100" dirty="0" err="1"/>
              <a:t>eskubideak</a:t>
            </a:r>
            <a:r>
              <a:rPr lang="es-ES" sz="1100" dirty="0"/>
              <a:t> (</a:t>
            </a:r>
            <a:r>
              <a:rPr lang="es-ES" sz="1100" dirty="0" err="1"/>
              <a:t>kobrantza</a:t>
            </a:r>
            <a:r>
              <a:rPr lang="es-ES" sz="1100" dirty="0"/>
              <a:t> </a:t>
            </a:r>
            <a:r>
              <a:rPr lang="es-ES" sz="1100" dirty="0" err="1"/>
              <a:t>zalantzagarrikoak</a:t>
            </a:r>
            <a:r>
              <a:rPr lang="es-ES" sz="1100" dirty="0"/>
              <a:t> </a:t>
            </a:r>
            <a:r>
              <a:rPr lang="es-ES" sz="1100" dirty="0" err="1"/>
              <a:t>kenduta</a:t>
            </a:r>
            <a:r>
              <a:rPr lang="es-ES" sz="1100" dirty="0"/>
              <a:t>)</a:t>
            </a:r>
          </a:p>
          <a:p>
            <a:pPr algn="just"/>
            <a:r>
              <a:rPr lang="es-ES" sz="1100" dirty="0"/>
              <a:t> (2) </a:t>
            </a:r>
            <a:r>
              <a:rPr lang="es-ES" sz="1100" dirty="0" err="1"/>
              <a:t>Kobratzeko</a:t>
            </a:r>
            <a:r>
              <a:rPr lang="es-ES" sz="1100" dirty="0"/>
              <a:t> </a:t>
            </a:r>
            <a:r>
              <a:rPr lang="es-ES" sz="1100" dirty="0" err="1"/>
              <a:t>dauden</a:t>
            </a:r>
            <a:r>
              <a:rPr lang="es-ES" sz="1100" dirty="0"/>
              <a:t> </a:t>
            </a:r>
            <a:r>
              <a:rPr lang="es-ES" sz="1100" dirty="0" err="1"/>
              <a:t>hartzekodunak</a:t>
            </a:r>
            <a:endParaRPr lang="es-ES" sz="1100" dirty="0"/>
          </a:p>
          <a:p>
            <a:pPr algn="just"/>
            <a:r>
              <a:rPr lang="es-ES" sz="1100" dirty="0"/>
              <a:t> (3) </a:t>
            </a:r>
            <a:r>
              <a:rPr lang="es-ES" sz="1100" dirty="0" err="1"/>
              <a:t>Kaudimenaren</a:t>
            </a:r>
            <a:r>
              <a:rPr lang="es-ES" sz="1100" dirty="0"/>
              <a:t> </a:t>
            </a:r>
            <a:r>
              <a:rPr lang="es-ES" sz="1100" dirty="0" err="1"/>
              <a:t>balio</a:t>
            </a:r>
            <a:r>
              <a:rPr lang="es-ES" sz="1100" dirty="0"/>
              <a:t> </a:t>
            </a:r>
            <a:r>
              <a:rPr lang="es-ES" sz="1100" dirty="0" err="1"/>
              <a:t>erlatiboa</a:t>
            </a:r>
            <a:r>
              <a:rPr lang="es-ES" sz="1100" dirty="0"/>
              <a:t>: (1)/(2)*100</a:t>
            </a:r>
          </a:p>
          <a:p>
            <a:pPr algn="just" eaLnBrk="1" hangingPunct="1"/>
            <a:endParaRPr lang="es-ES" altLang="es-ES" sz="1100" b="1" dirty="0" smtClean="0"/>
          </a:p>
          <a:p>
            <a:pPr algn="just" eaLnBrk="1" hangingPunct="1"/>
            <a:r>
              <a:rPr lang="es-ES" altLang="es-ES" sz="1100" b="1" dirty="0" smtClean="0"/>
              <a:t>2</a:t>
            </a:r>
            <a:r>
              <a:rPr lang="es-ES" altLang="es-ES" sz="1100" b="1" dirty="0"/>
              <a:t>.- </a:t>
            </a:r>
            <a:r>
              <a:rPr lang="es-ES" altLang="es-ES" sz="1100" b="1" dirty="0" smtClean="0"/>
              <a:t>SOLVENCIA A CORTO PLAZO</a:t>
            </a:r>
            <a:endParaRPr lang="es-ES" altLang="es-ES" sz="1100" b="1" dirty="0"/>
          </a:p>
          <a:p>
            <a:pPr algn="just" eaLnBrk="1" hangingPunct="1"/>
            <a:r>
              <a:rPr lang="es-ES" altLang="es-ES" sz="1100" b="1" dirty="0"/>
              <a:t>Concepto: </a:t>
            </a:r>
            <a:r>
              <a:rPr lang="es-ES" altLang="es-ES" sz="1100" dirty="0"/>
              <a:t>Refleja la capacidad del Ayuntamiento para hacer frente </a:t>
            </a:r>
          </a:p>
          <a:p>
            <a:pPr algn="just" eaLnBrk="1" hangingPunct="1"/>
            <a:r>
              <a:rPr lang="es-ES" altLang="es-ES" sz="1100" dirty="0"/>
              <a:t>a sus deudas con Acreedores.</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Fondos líquidos + Derechos pendientes de cobro (descontado dudoso cobro)</a:t>
            </a:r>
          </a:p>
          <a:p>
            <a:pPr algn="just" eaLnBrk="1" hangingPunct="1"/>
            <a:r>
              <a:rPr lang="es-ES" altLang="es-ES" sz="1100" dirty="0"/>
              <a:t> (2) Acreedores pendientes de pago</a:t>
            </a:r>
          </a:p>
          <a:p>
            <a:pPr algn="just" eaLnBrk="1" hangingPunct="1"/>
            <a:r>
              <a:rPr lang="es-ES" altLang="es-ES" sz="1100" dirty="0"/>
              <a:t> (3) Solvencia,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620688"/>
            <a:ext cx="1466850" cy="657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979613" y="1214422"/>
            <a:ext cx="5329237" cy="5001369"/>
          </a:xfrm>
          <a:prstGeom prst="rect">
            <a:avLst/>
          </a:prstGeom>
          <a:noFill/>
          <a:ln w="9525">
            <a:noFill/>
            <a:miter lim="800000"/>
            <a:headEnd/>
            <a:tailEnd/>
          </a:ln>
          <a:effectLst/>
        </p:spPr>
        <p:txBody>
          <a:bodyPr wrap="square">
            <a:spAutoFit/>
          </a:bodyPr>
          <a:lstStyle/>
          <a:p>
            <a:pPr algn="just" eaLnBrk="1" hangingPunct="1"/>
            <a:r>
              <a:rPr lang="es-ES" altLang="es-ES" sz="1100" b="1" dirty="0"/>
              <a:t>1.- AURREZKI GORDINA</a:t>
            </a:r>
          </a:p>
          <a:p>
            <a:pPr algn="just" eaLnBrk="1" hangingPunct="1"/>
            <a:r>
              <a:rPr lang="es-ES" altLang="es-ES" sz="1100" b="1" dirty="0" err="1"/>
              <a:t>Esanahia</a:t>
            </a:r>
            <a:r>
              <a:rPr lang="es-ES" altLang="es-ES" sz="1100" dirty="0"/>
              <a:t>: </a:t>
            </a:r>
            <a:r>
              <a:rPr lang="es-ES" altLang="es-ES" sz="1100" dirty="0" err="1"/>
              <a:t>Sarrera</a:t>
            </a:r>
            <a:r>
              <a:rPr lang="es-ES" altLang="es-ES" sz="1100" dirty="0"/>
              <a:t> </a:t>
            </a:r>
            <a:r>
              <a:rPr lang="es-ES" altLang="es-ES" sz="1100" dirty="0" err="1"/>
              <a:t>arruntekin</a:t>
            </a:r>
            <a:r>
              <a:rPr lang="es-ES" altLang="es-ES" sz="1100" dirty="0"/>
              <a:t> </a:t>
            </a:r>
            <a:r>
              <a:rPr lang="es-ES" altLang="es-ES" sz="1100" dirty="0" err="1"/>
              <a:t>gastu</a:t>
            </a:r>
            <a:r>
              <a:rPr lang="es-ES" altLang="es-ES" sz="1100" dirty="0"/>
              <a:t> </a:t>
            </a:r>
            <a:r>
              <a:rPr lang="es-ES" altLang="es-ES" sz="1100" dirty="0" err="1"/>
              <a:t>arrunt</a:t>
            </a:r>
            <a:r>
              <a:rPr lang="es-ES" altLang="es-ES" sz="1100" dirty="0"/>
              <a:t> </a:t>
            </a:r>
            <a:r>
              <a:rPr lang="es-ES" altLang="es-ES" sz="1100" dirty="0" err="1"/>
              <a:t>ez-finantzarioei</a:t>
            </a:r>
            <a:r>
              <a:rPr lang="es-ES" altLang="es-ES" sz="1100" dirty="0"/>
              <a:t> </a:t>
            </a:r>
            <a:r>
              <a:rPr lang="es-ES" altLang="es-ES" sz="1100" dirty="0" err="1"/>
              <a:t>aurre</a:t>
            </a:r>
            <a:r>
              <a:rPr lang="es-ES" altLang="es-ES" sz="1100" dirty="0"/>
              <a:t> </a:t>
            </a:r>
            <a:r>
              <a:rPr lang="es-ES" altLang="es-ES" sz="1100" dirty="0" err="1"/>
              <a:t>egin</a:t>
            </a:r>
            <a:r>
              <a:rPr lang="es-ES" altLang="es-ES" sz="1100" dirty="0"/>
              <a:t> </a:t>
            </a:r>
            <a:r>
              <a:rPr lang="es-ES" altLang="es-ES" sz="1100" dirty="0" err="1"/>
              <a:t>ondoren</a:t>
            </a:r>
            <a:r>
              <a:rPr lang="es-ES" altLang="es-ES" sz="1100" dirty="0"/>
              <a:t> </a:t>
            </a:r>
            <a:r>
              <a:rPr lang="es-ES" altLang="es-ES" sz="1100" dirty="0" err="1"/>
              <a:t>gelditzen</a:t>
            </a:r>
            <a:r>
              <a:rPr lang="es-ES" altLang="es-ES" sz="1100" dirty="0"/>
              <a:t> den </a:t>
            </a:r>
            <a:r>
              <a:rPr lang="es-ES" altLang="es-ES" sz="1100" dirty="0" err="1"/>
              <a:t>zatia</a:t>
            </a:r>
            <a:r>
              <a:rPr lang="es-ES" altLang="es-ES" sz="1100" dirty="0"/>
              <a:t> </a:t>
            </a:r>
            <a:r>
              <a:rPr lang="es-ES" altLang="es-ES" sz="1100" dirty="0" err="1"/>
              <a:t>adierazten</a:t>
            </a:r>
            <a:r>
              <a:rPr lang="es-ES" altLang="es-ES" sz="1100" dirty="0"/>
              <a:t> du. </a:t>
            </a:r>
            <a:r>
              <a:rPr lang="es-ES" altLang="es-ES" sz="1100" dirty="0" err="1"/>
              <a:t>Udalak</a:t>
            </a:r>
            <a:r>
              <a:rPr lang="es-ES" altLang="es-ES" sz="1100" dirty="0"/>
              <a:t> </a:t>
            </a:r>
            <a:r>
              <a:rPr lang="es-ES" altLang="es-ES" sz="1100" dirty="0" err="1"/>
              <a:t>bere</a:t>
            </a:r>
            <a:r>
              <a:rPr lang="es-ES" altLang="es-ES" sz="1100" dirty="0"/>
              <a:t> </a:t>
            </a:r>
            <a:r>
              <a:rPr lang="es-ES" altLang="es-ES" sz="1100" dirty="0" err="1"/>
              <a:t>baliabideekin</a:t>
            </a:r>
            <a:r>
              <a:rPr lang="es-ES" altLang="es-ES" sz="1100" dirty="0"/>
              <a:t> </a:t>
            </a:r>
            <a:r>
              <a:rPr lang="es-ES" altLang="es-ES" sz="1100" dirty="0" err="1"/>
              <a:t>zama</a:t>
            </a:r>
            <a:r>
              <a:rPr lang="es-ES" altLang="es-ES" sz="1100" dirty="0"/>
              <a:t> </a:t>
            </a:r>
            <a:r>
              <a:rPr lang="es-ES" altLang="es-ES" sz="1100" dirty="0" err="1"/>
              <a:t>finantzarioa</a:t>
            </a:r>
            <a:r>
              <a:rPr lang="es-ES" altLang="es-ES" sz="1100" dirty="0"/>
              <a:t> eta </a:t>
            </a:r>
            <a:r>
              <a:rPr lang="es-ES" altLang="es-ES" sz="1100" dirty="0" err="1"/>
              <a:t>inbertsioak</a:t>
            </a:r>
            <a:r>
              <a:rPr lang="es-ES" altLang="es-ES" sz="1100" dirty="0"/>
              <a:t> </a:t>
            </a:r>
            <a:r>
              <a:rPr lang="es-ES" altLang="es-ES" sz="1100" dirty="0" err="1"/>
              <a:t>finantzatzeko</a:t>
            </a:r>
            <a:r>
              <a:rPr lang="es-ES" altLang="es-ES" sz="1100" dirty="0"/>
              <a:t> </a:t>
            </a:r>
            <a:r>
              <a:rPr lang="es-ES" altLang="es-ES" sz="1100" dirty="0" err="1"/>
              <a:t>duen</a:t>
            </a:r>
            <a:r>
              <a:rPr lang="es-ES" altLang="es-ES" sz="1100" dirty="0"/>
              <a:t> </a:t>
            </a:r>
            <a:r>
              <a:rPr lang="es-ES" altLang="es-ES" sz="1100" dirty="0" err="1"/>
              <a:t>ahalmenaren</a:t>
            </a:r>
            <a:r>
              <a:rPr lang="es-ES" altLang="es-ES" sz="1100" dirty="0"/>
              <a:t> </a:t>
            </a:r>
            <a:r>
              <a:rPr lang="es-ES" altLang="es-ES" sz="1100" dirty="0" err="1"/>
              <a:t>berri</a:t>
            </a:r>
            <a:r>
              <a:rPr lang="es-ES" altLang="es-ES" sz="1100" dirty="0"/>
              <a:t> </a:t>
            </a:r>
            <a:r>
              <a:rPr lang="es-ES" altLang="es-ES" sz="1100" dirty="0" err="1"/>
              <a:t>ematen</a:t>
            </a:r>
            <a:r>
              <a:rPr lang="es-ES" altLang="es-ES" sz="1100" dirty="0"/>
              <a:t> </a:t>
            </a:r>
            <a:r>
              <a:rPr lang="es-ES" altLang="es-ES" sz="1100" dirty="0" err="1"/>
              <a:t>digu</a:t>
            </a:r>
            <a:r>
              <a:rPr lang="es-ES" altLang="es-ES" sz="1100" dirty="0"/>
              <a:t>. </a:t>
            </a:r>
            <a:r>
              <a:rPr lang="es-ES" altLang="es-ES" sz="1100" dirty="0" err="1"/>
              <a:t>Aurrezki</a:t>
            </a:r>
            <a:r>
              <a:rPr lang="es-ES" altLang="es-ES" sz="1100" dirty="0"/>
              <a:t> </a:t>
            </a:r>
            <a:r>
              <a:rPr lang="es-ES" altLang="es-ES" sz="1100" dirty="0" err="1"/>
              <a:t>gordinak</a:t>
            </a:r>
            <a:r>
              <a:rPr lang="es-ES" altLang="es-ES" sz="1100" dirty="0"/>
              <a:t> </a:t>
            </a:r>
            <a:r>
              <a:rPr lang="es-ES" altLang="es-ES" sz="1100" dirty="0" err="1"/>
              <a:t>zama</a:t>
            </a:r>
            <a:r>
              <a:rPr lang="es-ES" altLang="es-ES" sz="1100" dirty="0"/>
              <a:t> </a:t>
            </a:r>
            <a:r>
              <a:rPr lang="es-ES" altLang="es-ES" sz="1100" dirty="0" err="1"/>
              <a:t>finantzarioaren</a:t>
            </a:r>
            <a:r>
              <a:rPr lang="es-ES" altLang="es-ES" sz="1100" dirty="0"/>
              <a:t> </a:t>
            </a:r>
            <a:r>
              <a:rPr lang="es-ES" altLang="es-ES" sz="1100" dirty="0" err="1"/>
              <a:t>balio</a:t>
            </a:r>
            <a:r>
              <a:rPr lang="es-ES" altLang="es-ES" sz="1100" dirty="0"/>
              <a:t> </a:t>
            </a:r>
            <a:r>
              <a:rPr lang="es-ES" altLang="es-ES" sz="1100" dirty="0" err="1"/>
              <a:t>berekoa</a:t>
            </a:r>
            <a:r>
              <a:rPr lang="es-ES" altLang="es-ES" sz="1100" dirty="0"/>
              <a:t> </a:t>
            </a:r>
            <a:r>
              <a:rPr lang="es-ES" altLang="es-ES" sz="1100" dirty="0" err="1"/>
              <a:t>edo</a:t>
            </a:r>
            <a:r>
              <a:rPr lang="es-ES" altLang="es-ES" sz="1100" dirty="0"/>
              <a:t> </a:t>
            </a:r>
            <a:r>
              <a:rPr lang="es-ES" altLang="es-ES" sz="1100" dirty="0" err="1"/>
              <a:t>handiagoa</a:t>
            </a:r>
            <a:r>
              <a:rPr lang="es-ES" altLang="es-ES" sz="1100" dirty="0"/>
              <a:t> izan </a:t>
            </a:r>
            <a:r>
              <a:rPr lang="es-ES" altLang="es-ES" sz="1100" dirty="0" err="1"/>
              <a:t>behar</a:t>
            </a:r>
            <a:r>
              <a:rPr lang="es-ES" altLang="es-ES" sz="1100" dirty="0"/>
              <a:t> du </a:t>
            </a:r>
            <a:r>
              <a:rPr lang="es-ES" altLang="es-ES" sz="1100" dirty="0" err="1"/>
              <a:t>beti</a:t>
            </a:r>
            <a:r>
              <a:rPr lang="es-ES" altLang="es-ES" sz="1100" dirty="0"/>
              <a:t>; </a:t>
            </a:r>
            <a:r>
              <a:rPr lang="es-ES" altLang="es-ES" sz="1100" dirty="0" err="1"/>
              <a:t>bestela</a:t>
            </a:r>
            <a:r>
              <a:rPr lang="es-ES" altLang="es-ES" sz="1100" dirty="0"/>
              <a:t>, </a:t>
            </a:r>
            <a:r>
              <a:rPr lang="es-ES" altLang="es-ES" sz="1100" dirty="0" err="1"/>
              <a:t>udalak</a:t>
            </a:r>
            <a:r>
              <a:rPr lang="es-ES" altLang="es-ES" sz="1100" dirty="0"/>
              <a:t> </a:t>
            </a:r>
            <a:r>
              <a:rPr lang="es-ES" altLang="es-ES" sz="1100" dirty="0" err="1"/>
              <a:t>ezingo</a:t>
            </a:r>
            <a:r>
              <a:rPr lang="es-ES" altLang="es-ES" sz="1100" dirty="0"/>
              <a:t> </a:t>
            </a:r>
            <a:r>
              <a:rPr lang="es-ES" altLang="es-ES" sz="1100" dirty="0" err="1"/>
              <a:t>luke</a:t>
            </a:r>
            <a:r>
              <a:rPr lang="es-ES" altLang="es-ES" sz="1100" dirty="0"/>
              <a:t> </a:t>
            </a:r>
            <a:r>
              <a:rPr lang="es-ES" altLang="es-ES" sz="1100" dirty="0" err="1"/>
              <a:t>zama</a:t>
            </a:r>
            <a:r>
              <a:rPr lang="es-ES" altLang="es-ES" sz="1100" dirty="0"/>
              <a:t> </a:t>
            </a:r>
            <a:r>
              <a:rPr lang="es-ES" altLang="es-ES" sz="1100" dirty="0" err="1"/>
              <a:t>finantzarioa</a:t>
            </a:r>
            <a:r>
              <a:rPr lang="es-ES" altLang="es-ES" sz="1100" dirty="0"/>
              <a:t> </a:t>
            </a:r>
            <a:r>
              <a:rPr lang="es-ES" altLang="es-ES" sz="1100" dirty="0" err="1"/>
              <a:t>ordaindu</a:t>
            </a:r>
            <a:r>
              <a:rPr lang="es-ES" altLang="es-ES" sz="1100" dirty="0"/>
              <a:t>, eta </a:t>
            </a:r>
            <a:r>
              <a:rPr lang="es-ES" altLang="es-ES" sz="1100" dirty="0" err="1"/>
              <a:t>ez</a:t>
            </a:r>
            <a:r>
              <a:rPr lang="es-ES" altLang="es-ES" sz="1100" dirty="0"/>
              <a:t> </a:t>
            </a:r>
            <a:r>
              <a:rPr lang="es-ES" altLang="es-ES" sz="1100" dirty="0" err="1"/>
              <a:t>luke</a:t>
            </a:r>
            <a:r>
              <a:rPr lang="es-ES" altLang="es-ES" sz="1100" dirty="0"/>
              <a:t> </a:t>
            </a:r>
            <a:r>
              <a:rPr lang="es-ES" altLang="es-ES" sz="1100" dirty="0" err="1"/>
              <a:t>autofinantzaketarik</a:t>
            </a:r>
            <a:r>
              <a:rPr lang="es-ES" altLang="es-ES" sz="1100" dirty="0"/>
              <a:t> ere </a:t>
            </a:r>
            <a:r>
              <a:rPr lang="es-ES" altLang="es-ES" sz="1100" dirty="0" err="1"/>
              <a:t>izango</a:t>
            </a:r>
            <a:r>
              <a:rPr lang="es-ES" altLang="es-ES" sz="1100" dirty="0"/>
              <a:t> </a:t>
            </a:r>
            <a:r>
              <a:rPr lang="es-ES" altLang="es-ES" sz="1100" dirty="0" err="1"/>
              <a:t>inbertsioei</a:t>
            </a:r>
            <a:r>
              <a:rPr lang="es-ES" altLang="es-ES" sz="1100" dirty="0"/>
              <a:t> </a:t>
            </a:r>
            <a:r>
              <a:rPr lang="es-ES" altLang="es-ES" sz="1100" dirty="0" err="1"/>
              <a:t>aurre</a:t>
            </a:r>
            <a:r>
              <a:rPr lang="es-ES" altLang="es-ES" sz="1100" dirty="0"/>
              <a:t> </a:t>
            </a:r>
            <a:r>
              <a:rPr lang="es-ES" altLang="es-ES" sz="1100" dirty="0" err="1"/>
              <a:t>egiteko</a:t>
            </a:r>
            <a:r>
              <a:rPr lang="es-ES" altLang="es-ES" sz="1100" dirty="0"/>
              <a:t>.</a:t>
            </a:r>
          </a:p>
          <a:p>
            <a:pPr algn="just" eaLnBrk="1" hangingPunct="1"/>
            <a:endParaRPr lang="es-ES" altLang="es-ES" sz="1100" dirty="0"/>
          </a:p>
          <a:p>
            <a:pPr algn="just" eaLnBrk="1" hangingPunct="1"/>
            <a:r>
              <a:rPr lang="es-ES" altLang="es-ES" sz="1100" b="1" dirty="0" err="1"/>
              <a:t>Kalkulua</a:t>
            </a:r>
            <a:r>
              <a:rPr lang="es-ES" altLang="es-ES" sz="1100" dirty="0"/>
              <a:t>:</a:t>
            </a:r>
          </a:p>
          <a:p>
            <a:pPr algn="just" eaLnBrk="1" hangingPunct="1"/>
            <a:r>
              <a:rPr lang="es-ES" altLang="es-ES" sz="1100" dirty="0"/>
              <a:t>• (1) </a:t>
            </a:r>
            <a:r>
              <a:rPr lang="es-ES" altLang="es-ES" sz="1100" dirty="0" err="1"/>
              <a:t>Sarrera</a:t>
            </a:r>
            <a:r>
              <a:rPr lang="es-ES" altLang="es-ES" sz="1100" dirty="0"/>
              <a:t> </a:t>
            </a:r>
            <a:r>
              <a:rPr lang="es-ES" altLang="es-ES" sz="1100" dirty="0" err="1"/>
              <a:t>arruntak</a:t>
            </a:r>
            <a:r>
              <a:rPr lang="es-ES" altLang="es-ES" sz="1100" dirty="0"/>
              <a:t>: 1etik 5era </a:t>
            </a:r>
            <a:r>
              <a:rPr lang="es-ES" altLang="es-ES" sz="1100" dirty="0" err="1"/>
              <a:t>bitarteko</a:t>
            </a:r>
            <a:r>
              <a:rPr lang="es-ES" altLang="es-ES" sz="1100" dirty="0"/>
              <a:t> </a:t>
            </a:r>
            <a:r>
              <a:rPr lang="es-ES" altLang="es-ES" sz="1100" dirty="0" err="1"/>
              <a:t>sarrera-kapituluak</a:t>
            </a:r>
            <a:r>
              <a:rPr lang="es-ES" altLang="es-ES" sz="1100" dirty="0"/>
              <a:t>, </a:t>
            </a:r>
            <a:r>
              <a:rPr lang="es-ES" altLang="es-ES" sz="1100" dirty="0" err="1"/>
              <a:t>kontribuzio</a:t>
            </a:r>
            <a:endParaRPr lang="es-ES" altLang="es-ES" sz="1100" dirty="0"/>
          </a:p>
          <a:p>
            <a:pPr algn="just" eaLnBrk="1" hangingPunct="1"/>
            <a:r>
              <a:rPr lang="es-ES" altLang="es-ES" sz="1100" dirty="0" err="1"/>
              <a:t>bereziak</a:t>
            </a:r>
            <a:r>
              <a:rPr lang="es-ES" altLang="es-ES" sz="1100" dirty="0"/>
              <a:t> </a:t>
            </a:r>
            <a:r>
              <a:rPr lang="es-ES" altLang="es-ES" sz="1100" dirty="0" err="1"/>
              <a:t>kenduta</a:t>
            </a:r>
            <a:r>
              <a:rPr lang="es-ES" altLang="es-ES" sz="1100" dirty="0"/>
              <a:t>.</a:t>
            </a:r>
          </a:p>
          <a:p>
            <a:pPr algn="just" eaLnBrk="1" hangingPunct="1"/>
            <a:r>
              <a:rPr lang="es-ES" altLang="es-ES" sz="1100" dirty="0"/>
              <a:t>• (2) </a:t>
            </a:r>
            <a:r>
              <a:rPr lang="es-ES" altLang="es-ES" sz="1100" dirty="0" err="1"/>
              <a:t>Gastu</a:t>
            </a:r>
            <a:r>
              <a:rPr lang="es-ES" altLang="es-ES" sz="1100" dirty="0"/>
              <a:t> </a:t>
            </a:r>
            <a:r>
              <a:rPr lang="es-ES" altLang="es-ES" sz="1100" dirty="0" err="1"/>
              <a:t>arrunt</a:t>
            </a:r>
            <a:r>
              <a:rPr lang="es-ES" altLang="es-ES" sz="1100" dirty="0"/>
              <a:t> </a:t>
            </a:r>
            <a:r>
              <a:rPr lang="es-ES" altLang="es-ES" sz="1100" dirty="0" err="1"/>
              <a:t>ez</a:t>
            </a:r>
            <a:r>
              <a:rPr lang="es-ES" altLang="es-ES" sz="1100" dirty="0"/>
              <a:t> </a:t>
            </a:r>
            <a:r>
              <a:rPr lang="es-ES" altLang="es-ES" sz="1100" dirty="0" smtClean="0"/>
              <a:t>-</a:t>
            </a:r>
            <a:r>
              <a:rPr lang="es-ES" altLang="es-ES" sz="1100" dirty="0" err="1" smtClean="0"/>
              <a:t>finantzarioak</a:t>
            </a:r>
            <a:r>
              <a:rPr lang="es-ES" altLang="es-ES" sz="1100" dirty="0"/>
              <a:t>: </a:t>
            </a:r>
            <a:r>
              <a:rPr lang="es-ES" altLang="es-ES" sz="1100" dirty="0" err="1" smtClean="0"/>
              <a:t>gastuetako</a:t>
            </a:r>
            <a:r>
              <a:rPr lang="es-ES" altLang="es-ES" sz="1100" dirty="0" smtClean="0"/>
              <a:t> </a:t>
            </a:r>
            <a:r>
              <a:rPr lang="es-ES" altLang="es-ES" sz="1100" dirty="0"/>
              <a:t>1, 2 eta 4 </a:t>
            </a:r>
            <a:r>
              <a:rPr lang="es-ES" altLang="es-ES" sz="1100" dirty="0" err="1"/>
              <a:t>kapituluak</a:t>
            </a:r>
            <a:endParaRPr lang="es-ES" altLang="es-ES" sz="1100" dirty="0"/>
          </a:p>
          <a:p>
            <a:pPr algn="just" eaLnBrk="1" hangingPunct="1"/>
            <a:r>
              <a:rPr lang="es-ES" altLang="es-ES" sz="1100" dirty="0"/>
              <a:t>• (3) </a:t>
            </a:r>
            <a:r>
              <a:rPr lang="es-ES" altLang="es-ES" sz="1100" dirty="0" err="1"/>
              <a:t>Aurrezki</a:t>
            </a:r>
            <a:r>
              <a:rPr lang="es-ES" altLang="es-ES" sz="1100" dirty="0"/>
              <a:t> </a:t>
            </a:r>
            <a:r>
              <a:rPr lang="es-ES" altLang="es-ES" sz="1100" dirty="0" err="1"/>
              <a:t>gordina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(1)-(2)</a:t>
            </a:r>
          </a:p>
          <a:p>
            <a:pPr algn="just" eaLnBrk="1" hangingPunct="1"/>
            <a:r>
              <a:rPr lang="es-ES" altLang="es-ES" sz="1100" dirty="0"/>
              <a:t>• (4) </a:t>
            </a:r>
            <a:r>
              <a:rPr lang="es-ES" altLang="es-ES" sz="1100" dirty="0" err="1"/>
              <a:t>Aurrezki</a:t>
            </a:r>
            <a:r>
              <a:rPr lang="es-ES" altLang="es-ES" sz="1100" dirty="0"/>
              <a:t> </a:t>
            </a:r>
            <a:r>
              <a:rPr lang="es-ES" altLang="es-ES" sz="1100" dirty="0" err="1"/>
              <a:t>gordina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(3)/(1)*100</a:t>
            </a:r>
          </a:p>
          <a:p>
            <a:pPr algn="just" eaLnBrk="1" hangingPunct="1"/>
            <a:endParaRPr lang="es-ES" altLang="es-ES" sz="1100" dirty="0"/>
          </a:p>
          <a:p>
            <a:pPr algn="just" eaLnBrk="1" hangingPunct="1"/>
            <a:r>
              <a:rPr lang="es-ES" altLang="es-ES" sz="1100" b="1" dirty="0"/>
              <a:t>1.- AHORRO BRUTO</a:t>
            </a:r>
          </a:p>
          <a:p>
            <a:pPr algn="just" eaLnBrk="1" hangingPunct="1"/>
            <a:r>
              <a:rPr lang="es-ES" altLang="es-ES" sz="1100" b="1" dirty="0"/>
              <a:t>Concepto</a:t>
            </a:r>
            <a:r>
              <a:rPr lang="es-ES" altLang="es-ES" sz="1100" dirty="0"/>
              <a:t>: Indica la parte de los ingresos corrientes que queda disponible una vez atendidos los gastos corrientes no financieros. Refleja la capacidad del ayuntamiento para financiar con recursos propios la carga financiera y las inversiones. El ahorro bruto ha de ser en todo caso igual o superior a la carga financiera, pues de lo contrario el ayuntamiento no podría atender al pago de la carga financiera, ni tendría autofinanciación para inversiones.</a:t>
            </a:r>
            <a:endParaRPr lang="es-ES" altLang="es-ES" sz="1100" b="1" dirty="0"/>
          </a:p>
          <a:p>
            <a:pPr algn="just" eaLnBrk="1" hangingPunct="1"/>
            <a:endParaRPr lang="es-ES" altLang="es-ES" sz="1100" b="1" dirty="0" smtClean="0"/>
          </a:p>
          <a:p>
            <a:pPr algn="just" eaLnBrk="1" hangingPunct="1"/>
            <a:r>
              <a:rPr lang="es-ES" altLang="es-ES" sz="1100" b="1" dirty="0" smtClean="0"/>
              <a:t>Cálculo</a:t>
            </a:r>
            <a:r>
              <a:rPr lang="es-ES" altLang="es-ES" sz="1100" b="1" dirty="0"/>
              <a:t>:</a:t>
            </a:r>
            <a:endParaRPr lang="es-ES" altLang="es-ES" sz="1100" dirty="0"/>
          </a:p>
          <a:p>
            <a:pPr algn="just" eaLnBrk="1" hangingPunct="1"/>
            <a:r>
              <a:rPr lang="es-ES" altLang="es-ES" sz="1100" dirty="0"/>
              <a:t> (1) Ingresos corrientes: </a:t>
            </a:r>
            <a:r>
              <a:rPr lang="es-ES" altLang="es-ES" sz="1100" dirty="0" smtClean="0"/>
              <a:t>capítulos </a:t>
            </a:r>
            <a:r>
              <a:rPr lang="es-ES" altLang="es-ES" sz="1100" dirty="0"/>
              <a:t>1 a 5 de ingresos, excepto contribuciones</a:t>
            </a:r>
          </a:p>
          <a:p>
            <a:pPr algn="just" eaLnBrk="1" hangingPunct="1"/>
            <a:r>
              <a:rPr lang="es-ES" altLang="es-ES" sz="1100" dirty="0"/>
              <a:t>especiales.</a:t>
            </a:r>
          </a:p>
          <a:p>
            <a:pPr algn="just" eaLnBrk="1" hangingPunct="1"/>
            <a:r>
              <a:rPr lang="es-ES" altLang="es-ES" sz="1100" dirty="0"/>
              <a:t> (2) Gastos corrientes, no financieros: Capítulos 1, 2 y 4 de gastos</a:t>
            </a:r>
          </a:p>
          <a:p>
            <a:pPr algn="just" eaLnBrk="1" hangingPunct="1"/>
            <a:r>
              <a:rPr lang="es-ES" altLang="es-ES" sz="1100" dirty="0"/>
              <a:t> (3) Ahorro bruto valor absoluto: (1)-(2)</a:t>
            </a:r>
          </a:p>
          <a:p>
            <a:pPr algn="just" eaLnBrk="1" hangingPunct="1"/>
            <a:r>
              <a:rPr lang="es-ES" altLang="es-ES" sz="1100" dirty="0"/>
              <a:t> (4) Ahorro bruto valor relativo: (3)/(1)*100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404664"/>
            <a:ext cx="1466850" cy="6572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2227337" y="1133897"/>
            <a:ext cx="4572000" cy="5509200"/>
          </a:xfrm>
          <a:prstGeom prst="rect">
            <a:avLst/>
          </a:prstGeom>
          <a:noFill/>
          <a:ln w="9525">
            <a:noFill/>
            <a:miter lim="800000"/>
            <a:headEnd/>
            <a:tailEnd/>
          </a:ln>
          <a:effectLst/>
        </p:spPr>
        <p:txBody>
          <a:bodyPr wrap="square">
            <a:spAutoFit/>
          </a:bodyPr>
          <a:lstStyle/>
          <a:p>
            <a:pPr algn="just" eaLnBrk="1" hangingPunct="1"/>
            <a:r>
              <a:rPr lang="es-ES" altLang="es-ES" sz="1100" b="1" dirty="0"/>
              <a:t>2.- AURREZKI GARBIA</a:t>
            </a:r>
          </a:p>
          <a:p>
            <a:pPr algn="just" eaLnBrk="1" hangingPunct="1"/>
            <a:r>
              <a:rPr lang="es-ES" altLang="es-ES" sz="1100" b="1" dirty="0" err="1"/>
              <a:t>Esanahia</a:t>
            </a:r>
            <a:r>
              <a:rPr lang="es-ES" altLang="es-ES" sz="1100" dirty="0"/>
              <a:t>: </a:t>
            </a:r>
            <a:r>
              <a:rPr lang="es-ES" altLang="es-ES" sz="1100" dirty="0" err="1"/>
              <a:t>Zama</a:t>
            </a:r>
            <a:r>
              <a:rPr lang="es-ES" altLang="es-ES" sz="1100" dirty="0"/>
              <a:t> </a:t>
            </a:r>
            <a:r>
              <a:rPr lang="es-ES" altLang="es-ES" sz="1100" dirty="0" err="1"/>
              <a:t>finantzarioa</a:t>
            </a:r>
            <a:r>
              <a:rPr lang="es-ES" altLang="es-ES" sz="1100" dirty="0"/>
              <a:t> </a:t>
            </a:r>
            <a:r>
              <a:rPr lang="es-ES" altLang="es-ES" sz="1100" dirty="0" err="1"/>
              <a:t>ordaindu</a:t>
            </a:r>
            <a:r>
              <a:rPr lang="es-ES" altLang="es-ES" sz="1100" dirty="0"/>
              <a:t> </a:t>
            </a:r>
            <a:r>
              <a:rPr lang="es-ES" altLang="es-ES" sz="1100" dirty="0" err="1"/>
              <a:t>ondoren</a:t>
            </a:r>
            <a:r>
              <a:rPr lang="es-ES" altLang="es-ES" sz="1100" dirty="0"/>
              <a:t> </a:t>
            </a:r>
            <a:r>
              <a:rPr lang="es-ES" altLang="es-ES" sz="1100" dirty="0" err="1"/>
              <a:t>gelditzen</a:t>
            </a:r>
            <a:r>
              <a:rPr lang="es-ES" altLang="es-ES" sz="1100" dirty="0"/>
              <a:t> den </a:t>
            </a:r>
            <a:r>
              <a:rPr lang="es-ES" altLang="es-ES" sz="1100" dirty="0" err="1"/>
              <a:t>aurrezki</a:t>
            </a:r>
            <a:r>
              <a:rPr lang="es-ES" altLang="es-ES" sz="1100" dirty="0"/>
              <a:t> </a:t>
            </a:r>
            <a:r>
              <a:rPr lang="es-ES" altLang="es-ES" sz="1100" dirty="0" err="1"/>
              <a:t>gordinaren</a:t>
            </a:r>
            <a:r>
              <a:rPr lang="es-ES" altLang="es-ES" sz="1100" dirty="0"/>
              <a:t> </a:t>
            </a:r>
            <a:r>
              <a:rPr lang="es-ES" altLang="es-ES" sz="1100" dirty="0" err="1"/>
              <a:t>zatia</a:t>
            </a:r>
            <a:r>
              <a:rPr lang="es-ES" altLang="es-ES" sz="1100" dirty="0"/>
              <a:t> </a:t>
            </a:r>
            <a:r>
              <a:rPr lang="es-ES" altLang="es-ES" sz="1100" dirty="0" err="1"/>
              <a:t>adierazten</a:t>
            </a:r>
            <a:r>
              <a:rPr lang="es-ES" altLang="es-ES" sz="1100" dirty="0"/>
              <a:t> du. </a:t>
            </a:r>
            <a:r>
              <a:rPr lang="es-ES" altLang="es-ES" sz="1100" dirty="0" err="1"/>
              <a:t>Udalek</a:t>
            </a:r>
            <a:r>
              <a:rPr lang="es-ES" altLang="es-ES" sz="1100" dirty="0"/>
              <a:t>, </a:t>
            </a:r>
            <a:r>
              <a:rPr lang="es-ES" altLang="es-ES" sz="1100" dirty="0" err="1"/>
              <a:t>nork</a:t>
            </a:r>
            <a:r>
              <a:rPr lang="es-ES" altLang="es-ES" sz="1100" dirty="0"/>
              <a:t> </a:t>
            </a:r>
            <a:r>
              <a:rPr lang="es-ES" altLang="es-ES" sz="1100" dirty="0" err="1"/>
              <a:t>bere</a:t>
            </a:r>
            <a:r>
              <a:rPr lang="es-ES" altLang="es-ES" sz="1100" dirty="0"/>
              <a:t> </a:t>
            </a:r>
            <a:r>
              <a:rPr lang="es-ES" altLang="es-ES" sz="1100" dirty="0" err="1"/>
              <a:t>baliabideekin</a:t>
            </a:r>
            <a:r>
              <a:rPr lang="es-ES" altLang="es-ES" sz="1100" dirty="0"/>
              <a:t>, </a:t>
            </a:r>
            <a:r>
              <a:rPr lang="es-ES" altLang="es-ES" sz="1100" dirty="0" err="1"/>
              <a:t>inbertsioak</a:t>
            </a:r>
            <a:r>
              <a:rPr lang="es-ES" altLang="es-ES" sz="1100" dirty="0"/>
              <a:t> </a:t>
            </a:r>
            <a:r>
              <a:rPr lang="es-ES" altLang="es-ES" sz="1100" dirty="0" err="1"/>
              <a:t>finantzatzeko</a:t>
            </a:r>
            <a:r>
              <a:rPr lang="es-ES" altLang="es-ES" sz="1100" dirty="0"/>
              <a:t> </a:t>
            </a:r>
            <a:r>
              <a:rPr lang="es-ES" altLang="es-ES" sz="1100" dirty="0" err="1"/>
              <a:t>duten</a:t>
            </a:r>
            <a:r>
              <a:rPr lang="es-ES" altLang="es-ES" sz="1100" dirty="0"/>
              <a:t> </a:t>
            </a:r>
            <a:r>
              <a:rPr lang="es-ES" altLang="es-ES" sz="1100" dirty="0" err="1"/>
              <a:t>ahalmenaren</a:t>
            </a:r>
            <a:r>
              <a:rPr lang="es-ES" altLang="es-ES" sz="1100" dirty="0"/>
              <a:t> </a:t>
            </a:r>
            <a:r>
              <a:rPr lang="es-ES" altLang="es-ES" sz="1100" dirty="0" err="1"/>
              <a:t>berri</a:t>
            </a:r>
            <a:r>
              <a:rPr lang="es-ES" altLang="es-ES" sz="1100" dirty="0"/>
              <a:t> </a:t>
            </a:r>
            <a:r>
              <a:rPr lang="es-ES" altLang="es-ES" sz="1100" dirty="0" err="1"/>
              <a:t>ematen</a:t>
            </a:r>
            <a:r>
              <a:rPr lang="es-ES" altLang="es-ES" sz="1100" dirty="0"/>
              <a:t> </a:t>
            </a:r>
            <a:r>
              <a:rPr lang="es-ES" altLang="es-ES" sz="1100" dirty="0" err="1"/>
              <a:t>digu</a:t>
            </a:r>
            <a:r>
              <a:rPr lang="es-ES" altLang="es-ES" sz="1100" dirty="0"/>
              <a:t>. </a:t>
            </a:r>
            <a:r>
              <a:rPr lang="es-ES" altLang="es-ES" sz="1100" dirty="0" err="1"/>
              <a:t>Aurrezki</a:t>
            </a:r>
            <a:r>
              <a:rPr lang="es-ES" altLang="es-ES" sz="1100" dirty="0"/>
              <a:t> </a:t>
            </a:r>
            <a:r>
              <a:rPr lang="es-ES" altLang="es-ES" sz="1100" dirty="0" err="1"/>
              <a:t>garbiak</a:t>
            </a:r>
            <a:r>
              <a:rPr lang="es-ES" altLang="es-ES" sz="1100" dirty="0"/>
              <a:t> </a:t>
            </a:r>
            <a:r>
              <a:rPr lang="es-ES" altLang="es-ES" sz="1100" dirty="0" err="1"/>
              <a:t>positiboa</a:t>
            </a:r>
            <a:r>
              <a:rPr lang="es-ES" altLang="es-ES" sz="1100" dirty="0"/>
              <a:t> izan </a:t>
            </a:r>
            <a:r>
              <a:rPr lang="es-ES" altLang="es-ES" sz="1100" dirty="0" err="1"/>
              <a:t>behar</a:t>
            </a:r>
            <a:r>
              <a:rPr lang="es-ES" altLang="es-ES" sz="1100" dirty="0"/>
              <a:t> du </a:t>
            </a:r>
            <a:r>
              <a:rPr lang="es-ES" altLang="es-ES" sz="1100" dirty="0" err="1"/>
              <a:t>beti</a:t>
            </a:r>
            <a:r>
              <a:rPr lang="es-ES" altLang="es-ES" sz="1100" dirty="0"/>
              <a:t>; </a:t>
            </a:r>
            <a:r>
              <a:rPr lang="es-ES" altLang="es-ES" sz="1100" dirty="0" err="1"/>
              <a:t>bestela</a:t>
            </a:r>
            <a:r>
              <a:rPr lang="es-ES" altLang="es-ES" sz="1100" dirty="0"/>
              <a:t>, </a:t>
            </a:r>
            <a:r>
              <a:rPr lang="es-ES" altLang="es-ES" sz="1100" dirty="0" err="1"/>
              <a:t>Diruzaintza-Gerakina</a:t>
            </a:r>
            <a:r>
              <a:rPr lang="es-ES" altLang="es-ES" sz="1100" dirty="0"/>
              <a:t> </a:t>
            </a:r>
            <a:r>
              <a:rPr lang="es-ES" altLang="es-ES" sz="1100" dirty="0" err="1"/>
              <a:t>negatiboa</a:t>
            </a:r>
            <a:r>
              <a:rPr lang="es-ES" altLang="es-ES" sz="1100" dirty="0"/>
              <a:t> </a:t>
            </a:r>
            <a:r>
              <a:rPr lang="es-ES" altLang="es-ES" sz="1100" dirty="0" err="1"/>
              <a:t>izango</a:t>
            </a:r>
            <a:r>
              <a:rPr lang="es-ES" altLang="es-ES" sz="1100" dirty="0"/>
              <a:t> </a:t>
            </a:r>
            <a:r>
              <a:rPr lang="es-ES" altLang="es-ES" sz="1100" dirty="0" err="1"/>
              <a:t>litzateke</a:t>
            </a:r>
            <a:r>
              <a:rPr lang="es-ES" altLang="es-ES" sz="1100" dirty="0"/>
              <a:t>,</a:t>
            </a:r>
          </a:p>
          <a:p>
            <a:pPr algn="just" eaLnBrk="1" hangingPunct="1"/>
            <a:r>
              <a:rPr lang="es-ES" altLang="es-ES" sz="1100" dirty="0" err="1"/>
              <a:t>edota</a:t>
            </a:r>
            <a:r>
              <a:rPr lang="es-ES" altLang="es-ES" sz="1100" dirty="0"/>
              <a:t> </a:t>
            </a:r>
            <a:r>
              <a:rPr lang="es-ES" altLang="es-ES" sz="1100" dirty="0" err="1"/>
              <a:t>kapital-sarreren</a:t>
            </a:r>
            <a:r>
              <a:rPr lang="es-ES" altLang="es-ES" sz="1100" dirty="0"/>
              <a:t> </a:t>
            </a:r>
            <a:r>
              <a:rPr lang="es-ES" altLang="es-ES" sz="1100" dirty="0" err="1"/>
              <a:t>bitartez</a:t>
            </a:r>
            <a:r>
              <a:rPr lang="es-ES" altLang="es-ES" sz="1100" dirty="0"/>
              <a:t> </a:t>
            </a:r>
            <a:r>
              <a:rPr lang="es-ES" altLang="es-ES" sz="1100" dirty="0" err="1"/>
              <a:t>ariko</a:t>
            </a:r>
            <a:r>
              <a:rPr lang="es-ES" altLang="es-ES" sz="1100" dirty="0"/>
              <a:t> </a:t>
            </a:r>
            <a:r>
              <a:rPr lang="es-ES" altLang="es-ES" sz="1100" dirty="0" err="1"/>
              <a:t>lirateke</a:t>
            </a:r>
            <a:r>
              <a:rPr lang="es-ES" altLang="es-ES" sz="1100" dirty="0"/>
              <a:t> </a:t>
            </a:r>
            <a:r>
              <a:rPr lang="es-ES" altLang="es-ES" sz="1100" dirty="0" err="1"/>
              <a:t>gastu</a:t>
            </a:r>
            <a:r>
              <a:rPr lang="es-ES" altLang="es-ES" sz="1100" dirty="0"/>
              <a:t> </a:t>
            </a:r>
            <a:r>
              <a:rPr lang="es-ES" altLang="es-ES" sz="1100" dirty="0" err="1"/>
              <a:t>arruntak</a:t>
            </a:r>
            <a:r>
              <a:rPr lang="es-ES" altLang="es-ES" sz="1100" dirty="0"/>
              <a:t> </a:t>
            </a:r>
            <a:r>
              <a:rPr lang="es-ES" altLang="es-ES" sz="1100" dirty="0" err="1"/>
              <a:t>finantzatzen</a:t>
            </a:r>
            <a:r>
              <a:rPr lang="es-ES" altLang="es-ES" sz="1100" dirty="0"/>
              <a:t>.</a:t>
            </a:r>
          </a:p>
          <a:p>
            <a:pPr algn="just" eaLnBrk="1" hangingPunct="1"/>
            <a:endParaRPr lang="es-ES" altLang="es-ES" sz="1100" b="1" dirty="0" smtClean="0"/>
          </a:p>
          <a:p>
            <a:pPr algn="just" eaLnBrk="1" hangingPunct="1"/>
            <a:r>
              <a:rPr lang="es-ES" altLang="es-ES" sz="1100" b="1" dirty="0" err="1" smtClean="0"/>
              <a:t>Kalkulua</a:t>
            </a:r>
            <a:r>
              <a:rPr lang="es-ES" altLang="es-ES" sz="1100" dirty="0"/>
              <a:t>:</a:t>
            </a:r>
          </a:p>
          <a:p>
            <a:pPr algn="just" eaLnBrk="1" hangingPunct="1"/>
            <a:r>
              <a:rPr lang="es-ES" altLang="es-ES" sz="1100" dirty="0"/>
              <a:t>• (1) </a:t>
            </a:r>
            <a:r>
              <a:rPr lang="es-ES" altLang="es-ES" sz="1100" dirty="0" err="1"/>
              <a:t>Aurrezki</a:t>
            </a:r>
            <a:r>
              <a:rPr lang="es-ES" altLang="es-ES" sz="1100" dirty="0"/>
              <a:t> </a:t>
            </a:r>
            <a:r>
              <a:rPr lang="es-ES" altLang="es-ES" sz="1100" dirty="0" err="1"/>
              <a:t>gordina</a:t>
            </a:r>
            <a:endParaRPr lang="es-ES" altLang="es-ES" sz="1100" dirty="0"/>
          </a:p>
          <a:p>
            <a:pPr algn="just" eaLnBrk="1" hangingPunct="1"/>
            <a:r>
              <a:rPr lang="es-ES" altLang="es-ES" sz="1100" dirty="0"/>
              <a:t>• (2) </a:t>
            </a:r>
            <a:r>
              <a:rPr lang="es-ES" altLang="es-ES" sz="1100" dirty="0" err="1"/>
              <a:t>Zama</a:t>
            </a:r>
            <a:r>
              <a:rPr lang="es-ES" altLang="es-ES" sz="1100" dirty="0"/>
              <a:t> </a:t>
            </a:r>
            <a:r>
              <a:rPr lang="es-ES" altLang="es-ES" sz="1100" dirty="0" err="1"/>
              <a:t>finantzarioa</a:t>
            </a:r>
            <a:r>
              <a:rPr lang="es-ES" altLang="es-ES" sz="1100" dirty="0"/>
              <a:t>: </a:t>
            </a:r>
            <a:r>
              <a:rPr lang="es-ES" altLang="es-ES" sz="1100" dirty="0" err="1"/>
              <a:t>finantza-tutoretzan</a:t>
            </a:r>
            <a:r>
              <a:rPr lang="es-ES" altLang="es-ES" sz="1100" dirty="0"/>
              <a:t> </a:t>
            </a:r>
            <a:r>
              <a:rPr lang="es-ES" altLang="es-ES" sz="1100" dirty="0" err="1"/>
              <a:t>konputatutako</a:t>
            </a:r>
            <a:r>
              <a:rPr lang="es-ES" altLang="es-ES" sz="1100" dirty="0"/>
              <a:t> </a:t>
            </a:r>
            <a:r>
              <a:rPr lang="es-ES" altLang="es-ES" sz="1100" dirty="0" err="1"/>
              <a:t>zenbatekoa</a:t>
            </a:r>
            <a:endParaRPr lang="es-ES" altLang="es-ES" sz="1100" dirty="0"/>
          </a:p>
          <a:p>
            <a:pPr algn="just" eaLnBrk="1" hangingPunct="1"/>
            <a:r>
              <a:rPr lang="es-ES" altLang="es-ES" sz="1100" dirty="0"/>
              <a:t>• (3) </a:t>
            </a:r>
            <a:r>
              <a:rPr lang="es-ES" altLang="es-ES" sz="1100" dirty="0" err="1"/>
              <a:t>Aurrezki</a:t>
            </a:r>
            <a:r>
              <a:rPr lang="es-ES" altLang="es-ES" sz="1100" dirty="0"/>
              <a:t> </a:t>
            </a:r>
            <a:r>
              <a:rPr lang="es-ES" altLang="es-ES" sz="1100" dirty="0" err="1"/>
              <a:t>garbia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(1)-(2)</a:t>
            </a:r>
          </a:p>
          <a:p>
            <a:pPr algn="just" eaLnBrk="1" hangingPunct="1"/>
            <a:r>
              <a:rPr lang="es-ES" altLang="es-ES" sz="1100" dirty="0"/>
              <a:t>• (4) </a:t>
            </a:r>
            <a:r>
              <a:rPr lang="es-ES" altLang="es-ES" sz="1100" dirty="0" err="1"/>
              <a:t>Sarrera</a:t>
            </a:r>
            <a:r>
              <a:rPr lang="es-ES" altLang="es-ES" sz="1100" dirty="0"/>
              <a:t> </a:t>
            </a:r>
            <a:r>
              <a:rPr lang="es-ES" altLang="es-ES" sz="1100" dirty="0" err="1"/>
              <a:t>arruntak</a:t>
            </a:r>
            <a:endParaRPr lang="es-ES" altLang="es-ES" sz="1100" dirty="0"/>
          </a:p>
          <a:p>
            <a:pPr algn="just" eaLnBrk="1" hangingPunct="1"/>
            <a:r>
              <a:rPr lang="es-ES" altLang="es-ES" sz="1100" dirty="0"/>
              <a:t>• (5) </a:t>
            </a:r>
            <a:r>
              <a:rPr lang="es-ES" altLang="es-ES" sz="1100" dirty="0" err="1"/>
              <a:t>Aurrezki</a:t>
            </a:r>
            <a:r>
              <a:rPr lang="es-ES" altLang="es-ES" sz="1100" dirty="0"/>
              <a:t> </a:t>
            </a:r>
            <a:r>
              <a:rPr lang="es-ES" altLang="es-ES" sz="1100" dirty="0" err="1"/>
              <a:t>garbia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(3)/(4)*100</a:t>
            </a:r>
          </a:p>
          <a:p>
            <a:pPr algn="just" eaLnBrk="1" hangingPunct="1"/>
            <a:endParaRPr lang="es-ES" altLang="es-ES" sz="1100" dirty="0"/>
          </a:p>
          <a:p>
            <a:pPr algn="just" eaLnBrk="1" hangingPunct="1"/>
            <a:r>
              <a:rPr lang="es-ES" altLang="es-ES" sz="1100" b="1" dirty="0"/>
              <a:t>2.- AHORRO NETO</a:t>
            </a:r>
          </a:p>
          <a:p>
            <a:pPr algn="just" eaLnBrk="1" hangingPunct="1"/>
            <a:r>
              <a:rPr lang="es-ES" altLang="es-ES" sz="1100" b="1" dirty="0"/>
              <a:t>Concepto</a:t>
            </a:r>
            <a:r>
              <a:rPr lang="es-ES" altLang="es-ES" sz="1100" dirty="0"/>
              <a:t>: Refleja la parte del ahorro bruto que queda después de hacer frente al pago de las cargas financieras. Indica la capacidad del ayuntamiento para financiar inversiones con recursos propios. En todo caso, esta magnitud ha de ser positiva, pues de lo contrario o bien estaríamos ante un Remanente de Tesorería negativo, o bien estaríamos destinando ingresos de capital para</a:t>
            </a:r>
          </a:p>
          <a:p>
            <a:pPr algn="just" eaLnBrk="1" hangingPunct="1"/>
            <a:r>
              <a:rPr lang="es-ES" altLang="es-ES" sz="1100" dirty="0"/>
              <a:t>financiar gastos corrientes.</a:t>
            </a:r>
            <a:endParaRPr lang="es-ES" altLang="es-ES" sz="1100" b="1" dirty="0"/>
          </a:p>
          <a:p>
            <a:pPr algn="just" eaLnBrk="1" hangingPunct="1"/>
            <a:endParaRPr lang="es-ES" altLang="es-ES" sz="1100" b="1" dirty="0" smtClean="0"/>
          </a:p>
          <a:p>
            <a:pPr algn="just" eaLnBrk="1" hangingPunct="1"/>
            <a:r>
              <a:rPr lang="es-ES" altLang="es-ES" sz="1100" b="1" dirty="0" smtClean="0"/>
              <a:t>Cálculo</a:t>
            </a:r>
            <a:r>
              <a:rPr lang="es-ES" altLang="es-ES" sz="1100" b="1" dirty="0"/>
              <a:t>:</a:t>
            </a:r>
            <a:endParaRPr lang="es-ES" altLang="es-ES" sz="1100" dirty="0"/>
          </a:p>
          <a:p>
            <a:pPr algn="just" eaLnBrk="1" hangingPunct="1"/>
            <a:r>
              <a:rPr lang="es-ES" altLang="es-ES" sz="1100" dirty="0"/>
              <a:t> (1) Ahorro bruto</a:t>
            </a:r>
          </a:p>
          <a:p>
            <a:pPr algn="just" eaLnBrk="1" hangingPunct="1"/>
            <a:r>
              <a:rPr lang="es-ES" altLang="es-ES" sz="1100" dirty="0"/>
              <a:t> (2) Cargas financieras: importe computado a efectos de tutela financiera</a:t>
            </a:r>
          </a:p>
          <a:p>
            <a:pPr algn="just" eaLnBrk="1" hangingPunct="1"/>
            <a:r>
              <a:rPr lang="es-ES" altLang="es-ES" sz="1100" dirty="0"/>
              <a:t> (3) Ahorro neto valor absoluto: (1)-(2)</a:t>
            </a:r>
          </a:p>
          <a:p>
            <a:pPr algn="just" eaLnBrk="1" hangingPunct="1"/>
            <a:r>
              <a:rPr lang="es-ES" altLang="es-ES" sz="1100" dirty="0"/>
              <a:t> (4) Ingresos corrientes</a:t>
            </a:r>
          </a:p>
          <a:p>
            <a:pPr algn="just" eaLnBrk="1" hangingPunct="1"/>
            <a:r>
              <a:rPr lang="es-ES" altLang="es-ES" sz="1100" dirty="0"/>
              <a:t> (5) Ahorro neto valor relativo: (3)/(4)*100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9912" y="332656"/>
            <a:ext cx="1466850" cy="6572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2286000" y="1340768"/>
            <a:ext cx="4572000" cy="5001369"/>
          </a:xfrm>
          <a:prstGeom prst="rect">
            <a:avLst/>
          </a:prstGeom>
          <a:noFill/>
          <a:ln w="9525">
            <a:noFill/>
            <a:miter lim="800000"/>
            <a:headEnd/>
            <a:tailEnd/>
          </a:ln>
          <a:effectLst/>
        </p:spPr>
        <p:txBody>
          <a:bodyPr wrap="square">
            <a:spAutoFit/>
          </a:bodyPr>
          <a:lstStyle/>
          <a:p>
            <a:pPr algn="just" eaLnBrk="1" hangingPunct="1"/>
            <a:r>
              <a:rPr lang="es-ES" altLang="es-ES" sz="1100" b="1" dirty="0"/>
              <a:t>3.- ZORPETZE-MUGA</a:t>
            </a:r>
          </a:p>
          <a:p>
            <a:pPr algn="just" eaLnBrk="1" hangingPunct="1"/>
            <a:r>
              <a:rPr lang="es-ES" altLang="es-ES" sz="1100" b="1" dirty="0" err="1"/>
              <a:t>Esanahia</a:t>
            </a:r>
            <a:r>
              <a:rPr lang="es-ES" altLang="es-ES" sz="1100" dirty="0"/>
              <a:t>: </a:t>
            </a:r>
            <a:r>
              <a:rPr lang="es-ES" altLang="es-ES" sz="1100" dirty="0" err="1" smtClean="0"/>
              <a:t>zama</a:t>
            </a:r>
            <a:r>
              <a:rPr lang="es-ES" altLang="es-ES" sz="1100" dirty="0" smtClean="0"/>
              <a:t> </a:t>
            </a:r>
            <a:r>
              <a:rPr lang="es-ES" altLang="es-ES" sz="1100" dirty="0" err="1"/>
              <a:t>finantzarioa</a:t>
            </a:r>
            <a:r>
              <a:rPr lang="es-ES" altLang="es-ES" sz="1100" dirty="0"/>
              <a:t> </a:t>
            </a:r>
            <a:r>
              <a:rPr lang="es-ES" altLang="es-ES" sz="1100" dirty="0" err="1"/>
              <a:t>ordaindu</a:t>
            </a:r>
            <a:r>
              <a:rPr lang="es-ES" altLang="es-ES" sz="1100" dirty="0"/>
              <a:t> </a:t>
            </a:r>
            <a:r>
              <a:rPr lang="es-ES" altLang="es-ES" sz="1100" dirty="0" err="1"/>
              <a:t>ondoren</a:t>
            </a:r>
            <a:r>
              <a:rPr lang="es-ES" altLang="es-ES" sz="1100" dirty="0"/>
              <a:t> </a:t>
            </a:r>
            <a:r>
              <a:rPr lang="es-ES" altLang="es-ES" sz="1100" dirty="0" err="1"/>
              <a:t>geratzen</a:t>
            </a:r>
            <a:r>
              <a:rPr lang="es-ES" altLang="es-ES" sz="1100" dirty="0"/>
              <a:t> den </a:t>
            </a:r>
            <a:r>
              <a:rPr lang="es-ES" altLang="es-ES" sz="1100" dirty="0" err="1"/>
              <a:t>aurrezki</a:t>
            </a:r>
            <a:r>
              <a:rPr lang="es-ES" altLang="es-ES" sz="1100" dirty="0"/>
              <a:t> </a:t>
            </a:r>
            <a:r>
              <a:rPr lang="es-ES" altLang="es-ES" sz="1100" dirty="0" err="1"/>
              <a:t>gordinaren</a:t>
            </a:r>
            <a:r>
              <a:rPr lang="es-ES" altLang="es-ES" sz="1100" dirty="0"/>
              <a:t> </a:t>
            </a:r>
            <a:r>
              <a:rPr lang="es-ES" altLang="es-ES" sz="1100" dirty="0" err="1"/>
              <a:t>zatia</a:t>
            </a:r>
            <a:r>
              <a:rPr lang="es-ES" altLang="es-ES" sz="1100" dirty="0"/>
              <a:t> </a:t>
            </a:r>
            <a:r>
              <a:rPr lang="es-ES" altLang="es-ES" sz="1100" dirty="0" err="1"/>
              <a:t>adierazten</a:t>
            </a:r>
            <a:r>
              <a:rPr lang="es-ES" altLang="es-ES" sz="1100" dirty="0"/>
              <a:t> </a:t>
            </a:r>
            <a:r>
              <a:rPr lang="es-ES" altLang="es-ES" sz="1100" dirty="0" smtClean="0"/>
              <a:t>du, </a:t>
            </a:r>
            <a:r>
              <a:rPr lang="es-ES" altLang="es-ES" sz="1100" dirty="0" err="1" smtClean="0"/>
              <a:t>ehunekotan</a:t>
            </a:r>
            <a:r>
              <a:rPr lang="es-ES" altLang="es-ES" sz="1100" dirty="0"/>
              <a:t>, </a:t>
            </a:r>
            <a:r>
              <a:rPr lang="es-ES" altLang="es-ES" sz="1100" dirty="0" err="1"/>
              <a:t>hau</a:t>
            </a:r>
            <a:r>
              <a:rPr lang="es-ES" altLang="es-ES" sz="1100" dirty="0"/>
              <a:t> da, </a:t>
            </a:r>
            <a:r>
              <a:rPr lang="es-ES" altLang="es-ES" sz="1100" dirty="0" err="1"/>
              <a:t>autofinantzaketa</a:t>
            </a:r>
            <a:r>
              <a:rPr lang="es-ES" altLang="es-ES" sz="1100" dirty="0"/>
              <a:t>.</a:t>
            </a:r>
          </a:p>
          <a:p>
            <a:pPr algn="just" eaLnBrk="1" hangingPunct="1"/>
            <a:endParaRPr lang="es-ES" altLang="es-ES" sz="1100" dirty="0"/>
          </a:p>
          <a:p>
            <a:pPr algn="just" eaLnBrk="1" hangingPunct="1"/>
            <a:r>
              <a:rPr lang="es-ES" altLang="es-ES" sz="1100" b="1" dirty="0" err="1"/>
              <a:t>Kalkulua</a:t>
            </a:r>
            <a:r>
              <a:rPr lang="es-ES" altLang="es-ES" sz="1100" dirty="0"/>
              <a:t>:</a:t>
            </a:r>
          </a:p>
          <a:p>
            <a:pPr algn="just" eaLnBrk="1" hangingPunct="1"/>
            <a:r>
              <a:rPr lang="es-ES" altLang="es-ES" sz="1100" dirty="0"/>
              <a:t>•  (1) </a:t>
            </a:r>
            <a:r>
              <a:rPr lang="es-ES" altLang="es-ES" sz="1100" dirty="0" err="1"/>
              <a:t>Zama</a:t>
            </a:r>
            <a:r>
              <a:rPr lang="es-ES" altLang="es-ES" sz="1100" dirty="0"/>
              <a:t> </a:t>
            </a:r>
            <a:r>
              <a:rPr lang="es-ES" altLang="es-ES" sz="1100" dirty="0" err="1"/>
              <a:t>finantzarioa</a:t>
            </a:r>
            <a:r>
              <a:rPr lang="es-ES" altLang="es-ES" sz="1100" dirty="0"/>
              <a:t>, </a:t>
            </a:r>
            <a:r>
              <a:rPr lang="es-ES" altLang="es-ES" sz="1100" dirty="0" err="1"/>
              <a:t>balio</a:t>
            </a:r>
            <a:r>
              <a:rPr lang="es-ES" altLang="es-ES" sz="1100" dirty="0"/>
              <a:t> </a:t>
            </a:r>
            <a:r>
              <a:rPr lang="es-ES" altLang="es-ES" sz="1100" dirty="0" err="1"/>
              <a:t>absolutuan</a:t>
            </a:r>
            <a:r>
              <a:rPr lang="es-ES" altLang="es-ES" sz="1100" dirty="0"/>
              <a:t>: </a:t>
            </a:r>
            <a:r>
              <a:rPr lang="es-ES" altLang="es-ES" sz="1100" dirty="0" err="1"/>
              <a:t>finantza-tutoretzan</a:t>
            </a:r>
            <a:r>
              <a:rPr lang="es-ES" altLang="es-ES" sz="1100" dirty="0"/>
              <a:t> </a:t>
            </a:r>
            <a:r>
              <a:rPr lang="es-ES" altLang="es-ES" sz="1100" dirty="0" err="1"/>
              <a:t>konputatutako</a:t>
            </a:r>
            <a:r>
              <a:rPr lang="es-ES" altLang="es-ES" sz="1100" dirty="0"/>
              <a:t> </a:t>
            </a:r>
            <a:r>
              <a:rPr lang="es-ES" altLang="es-ES" sz="1100" dirty="0" err="1"/>
              <a:t>zenbatekoa</a:t>
            </a:r>
            <a:r>
              <a:rPr lang="es-ES" altLang="es-ES" sz="1100" dirty="0"/>
              <a:t>.</a:t>
            </a:r>
          </a:p>
          <a:p>
            <a:pPr algn="just" eaLnBrk="1" hangingPunct="1"/>
            <a:r>
              <a:rPr lang="es-ES" altLang="es-ES" sz="1100" dirty="0"/>
              <a:t>•   (2) </a:t>
            </a:r>
            <a:r>
              <a:rPr lang="es-ES" altLang="es-ES" sz="1100" dirty="0" err="1"/>
              <a:t>Aurrezki</a:t>
            </a:r>
            <a:r>
              <a:rPr lang="es-ES" altLang="es-ES" sz="1100" dirty="0"/>
              <a:t> </a:t>
            </a:r>
            <a:r>
              <a:rPr lang="es-ES" altLang="es-ES" sz="1100" dirty="0" err="1"/>
              <a:t>gordina</a:t>
            </a:r>
            <a:endParaRPr lang="es-ES" altLang="es-ES" sz="1100" dirty="0"/>
          </a:p>
          <a:p>
            <a:pPr algn="just" eaLnBrk="1" hangingPunct="1"/>
            <a:r>
              <a:rPr lang="es-ES" altLang="es-ES" sz="1100" dirty="0"/>
              <a:t>•   (3) </a:t>
            </a:r>
            <a:r>
              <a:rPr lang="es-ES" altLang="es-ES" sz="1100" dirty="0" err="1" smtClean="0"/>
              <a:t>Zorpetze</a:t>
            </a:r>
            <a:r>
              <a:rPr lang="es-ES" altLang="es-ES" sz="1100" dirty="0" smtClean="0"/>
              <a:t>-muga</a:t>
            </a:r>
            <a:r>
              <a:rPr lang="es-ES" altLang="es-ES" sz="1100" dirty="0"/>
              <a:t>, </a:t>
            </a:r>
            <a:r>
              <a:rPr lang="es-ES" altLang="es-ES" sz="1100" dirty="0" err="1"/>
              <a:t>balio</a:t>
            </a:r>
            <a:r>
              <a:rPr lang="es-ES" altLang="es-ES" sz="1100" dirty="0"/>
              <a:t> </a:t>
            </a:r>
            <a:r>
              <a:rPr lang="es-ES" altLang="es-ES" sz="1100" dirty="0" err="1"/>
              <a:t>erlatiboan</a:t>
            </a:r>
            <a:r>
              <a:rPr lang="es-ES" altLang="es-ES" sz="1100" dirty="0"/>
              <a:t>: 100-((1)/(2)*100)</a:t>
            </a:r>
          </a:p>
          <a:p>
            <a:pPr algn="just" eaLnBrk="1" hangingPunct="1"/>
            <a:r>
              <a:rPr lang="es-ES" altLang="es-ES" sz="1100" dirty="0"/>
              <a:t>• (4): </a:t>
            </a:r>
            <a:r>
              <a:rPr lang="es-ES" altLang="es-ES" sz="1100" dirty="0" err="1"/>
              <a:t>Salbuespena</a:t>
            </a:r>
            <a:r>
              <a:rPr lang="es-ES" altLang="es-ES" sz="1100" dirty="0"/>
              <a:t>: </a:t>
            </a:r>
            <a:r>
              <a:rPr lang="es-ES" altLang="es-ES" sz="1100" dirty="0" err="1"/>
              <a:t>aurrezki</a:t>
            </a:r>
            <a:r>
              <a:rPr lang="es-ES" altLang="es-ES" sz="1100" dirty="0"/>
              <a:t> </a:t>
            </a:r>
            <a:r>
              <a:rPr lang="es-ES" altLang="es-ES" sz="1100" dirty="0" err="1"/>
              <a:t>gordina</a:t>
            </a:r>
            <a:r>
              <a:rPr lang="es-ES" altLang="es-ES" sz="1100" dirty="0"/>
              <a:t> </a:t>
            </a:r>
            <a:r>
              <a:rPr lang="es-ES" altLang="es-ES" sz="1100" dirty="0" err="1"/>
              <a:t>negatiboa</a:t>
            </a:r>
            <a:r>
              <a:rPr lang="es-ES" altLang="es-ES" sz="1100" dirty="0"/>
              <a:t> </a:t>
            </a:r>
            <a:r>
              <a:rPr lang="es-ES" altLang="es-ES" sz="1100" dirty="0" err="1"/>
              <a:t>denean</a:t>
            </a:r>
            <a:r>
              <a:rPr lang="es-ES" altLang="es-ES" sz="1100" dirty="0"/>
              <a:t> </a:t>
            </a:r>
            <a:r>
              <a:rPr lang="es-ES" altLang="es-ES" sz="1100" dirty="0" err="1"/>
              <a:t>edota</a:t>
            </a:r>
            <a:r>
              <a:rPr lang="es-ES" altLang="es-ES" sz="1100" dirty="0"/>
              <a:t> </a:t>
            </a:r>
            <a:r>
              <a:rPr lang="es-ES" altLang="es-ES" sz="1100" dirty="0" err="1"/>
              <a:t>zama</a:t>
            </a:r>
            <a:r>
              <a:rPr lang="es-ES" altLang="es-ES" sz="1100" dirty="0"/>
              <a:t> </a:t>
            </a:r>
            <a:r>
              <a:rPr lang="es-ES" altLang="es-ES" sz="1100" dirty="0" err="1"/>
              <a:t>finantzarioa</a:t>
            </a:r>
            <a:r>
              <a:rPr lang="es-ES" altLang="es-ES" sz="1100" dirty="0"/>
              <a:t> </a:t>
            </a:r>
            <a:r>
              <a:rPr lang="es-ES" altLang="es-ES" sz="1100" dirty="0" err="1"/>
              <a:t>aurrezki</a:t>
            </a:r>
            <a:r>
              <a:rPr lang="es-ES" altLang="es-ES" sz="1100" dirty="0"/>
              <a:t> </a:t>
            </a:r>
            <a:r>
              <a:rPr lang="es-ES" altLang="es-ES" sz="1100" dirty="0" err="1"/>
              <a:t>gordina</a:t>
            </a:r>
            <a:r>
              <a:rPr lang="es-ES" altLang="es-ES" sz="1100" dirty="0"/>
              <a:t> </a:t>
            </a:r>
            <a:r>
              <a:rPr lang="es-ES" altLang="es-ES" sz="1100" dirty="0" err="1"/>
              <a:t>baino</a:t>
            </a:r>
            <a:r>
              <a:rPr lang="es-ES" altLang="es-ES" sz="1100" dirty="0"/>
              <a:t> </a:t>
            </a:r>
            <a:r>
              <a:rPr lang="es-ES" altLang="es-ES" sz="1100" dirty="0" err="1"/>
              <a:t>handiagoa</a:t>
            </a:r>
            <a:r>
              <a:rPr lang="es-ES" altLang="es-ES" sz="1100" dirty="0"/>
              <a:t> </a:t>
            </a:r>
            <a:r>
              <a:rPr lang="es-ES" altLang="es-ES" sz="1100" dirty="0" err="1"/>
              <a:t>denean</a:t>
            </a:r>
            <a:r>
              <a:rPr lang="es-ES" altLang="es-ES" sz="1100" dirty="0"/>
              <a:t> </a:t>
            </a:r>
            <a:r>
              <a:rPr lang="es-ES" altLang="es-ES" sz="1100" dirty="0" err="1" smtClean="0"/>
              <a:t>zorpetze</a:t>
            </a:r>
            <a:r>
              <a:rPr lang="es-ES" altLang="es-ES" sz="1100" dirty="0" smtClean="0"/>
              <a:t>-muga </a:t>
            </a:r>
            <a:r>
              <a:rPr lang="es-ES" altLang="es-ES" sz="1100" dirty="0" err="1"/>
              <a:t>zero</a:t>
            </a:r>
            <a:r>
              <a:rPr lang="es-ES" altLang="es-ES" sz="1100" dirty="0"/>
              <a:t> </a:t>
            </a:r>
            <a:r>
              <a:rPr lang="es-ES" altLang="es-ES" sz="1100" dirty="0" err="1"/>
              <a:t>izango</a:t>
            </a:r>
            <a:r>
              <a:rPr lang="es-ES" altLang="es-ES" sz="1100" dirty="0"/>
              <a:t> da.</a:t>
            </a:r>
          </a:p>
          <a:p>
            <a:pPr algn="just" eaLnBrk="1" hangingPunct="1"/>
            <a:endParaRPr lang="es-ES" altLang="es-ES" sz="1100" dirty="0"/>
          </a:p>
          <a:p>
            <a:pPr algn="just" eaLnBrk="1" hangingPunct="1"/>
            <a:r>
              <a:rPr lang="es-ES" altLang="es-ES" sz="1100" b="1" dirty="0"/>
              <a:t>3.- MARGEN DE ENDEUDAMIENTO</a:t>
            </a:r>
          </a:p>
          <a:p>
            <a:pPr algn="just" eaLnBrk="1" hangingPunct="1"/>
            <a:r>
              <a:rPr lang="es-ES" altLang="es-ES" sz="1100" b="1" dirty="0"/>
              <a:t>Concepto</a:t>
            </a:r>
            <a:r>
              <a:rPr lang="es-ES" altLang="es-ES" sz="1100" dirty="0"/>
              <a:t>: </a:t>
            </a:r>
            <a:r>
              <a:rPr lang="es-ES" altLang="es-ES" sz="1100" dirty="0" smtClean="0"/>
              <a:t>recoge </a:t>
            </a:r>
            <a:r>
              <a:rPr lang="es-ES" altLang="es-ES" sz="1100" dirty="0"/>
              <a:t>la proporción del ahorro bruto que queda disponible tras</a:t>
            </a:r>
          </a:p>
          <a:p>
            <a:pPr algn="just" eaLnBrk="1" hangingPunct="1"/>
            <a:r>
              <a:rPr lang="es-ES" altLang="es-ES" sz="1100" dirty="0"/>
              <a:t>hacer frente al pago de las cargas financieras, es decir </a:t>
            </a:r>
            <a:r>
              <a:rPr lang="es-ES" altLang="es-ES" sz="1100" dirty="0" smtClean="0"/>
              <a:t>, la </a:t>
            </a:r>
            <a:r>
              <a:rPr lang="es-ES" altLang="es-ES" sz="1100" dirty="0"/>
              <a:t>autofinanciación.</a:t>
            </a:r>
          </a:p>
          <a:p>
            <a:pPr algn="just" eaLnBrk="1" hangingPunct="1"/>
            <a:endParaRPr lang="es-ES" altLang="es-ES" sz="1100" b="1" dirty="0"/>
          </a:p>
          <a:p>
            <a:pPr algn="just" eaLnBrk="1" hangingPunct="1"/>
            <a:r>
              <a:rPr lang="es-ES" altLang="es-ES" sz="1100" b="1" dirty="0"/>
              <a:t>Cálculo</a:t>
            </a:r>
            <a:r>
              <a:rPr lang="es-ES" altLang="es-ES" sz="1100" dirty="0"/>
              <a:t>:</a:t>
            </a:r>
          </a:p>
          <a:p>
            <a:pPr algn="just" eaLnBrk="1" hangingPunct="1"/>
            <a:r>
              <a:rPr lang="es-ES" altLang="es-ES" sz="1100" dirty="0"/>
              <a:t> (1) Cargas financieras valor absoluto: importe computado a efectos de tutela</a:t>
            </a:r>
          </a:p>
          <a:p>
            <a:pPr algn="just" eaLnBrk="1" hangingPunct="1"/>
            <a:r>
              <a:rPr lang="es-ES" altLang="es-ES" sz="1100" dirty="0"/>
              <a:t>financiera</a:t>
            </a:r>
          </a:p>
          <a:p>
            <a:pPr algn="just" eaLnBrk="1" hangingPunct="1"/>
            <a:r>
              <a:rPr lang="es-ES" altLang="es-ES" sz="1100" dirty="0"/>
              <a:t> (2) Ahorro bruto</a:t>
            </a:r>
          </a:p>
          <a:p>
            <a:pPr algn="just" eaLnBrk="1" hangingPunct="1"/>
            <a:r>
              <a:rPr lang="es-ES" altLang="es-ES" sz="1100" dirty="0"/>
              <a:t> (3) Margen de endeudamiento valor relativo: 100-((1)/(2)*100)</a:t>
            </a:r>
          </a:p>
          <a:p>
            <a:pPr algn="just" eaLnBrk="1" hangingPunct="1"/>
            <a:r>
              <a:rPr lang="es-ES" altLang="es-ES" sz="1100" dirty="0"/>
              <a:t> (4) Excepción: en el caso de ahorro bruto  </a:t>
            </a:r>
            <a:r>
              <a:rPr lang="es-ES" altLang="es-ES" sz="1100" dirty="0" smtClean="0"/>
              <a:t>negativo </a:t>
            </a:r>
            <a:r>
              <a:rPr lang="es-ES" altLang="es-ES" sz="1100" dirty="0"/>
              <a:t>o cargas financieras</a:t>
            </a:r>
          </a:p>
          <a:p>
            <a:pPr algn="just" eaLnBrk="1" hangingPunct="1"/>
            <a:r>
              <a:rPr lang="es-ES" altLang="es-ES" sz="1100" dirty="0"/>
              <a:t>mayores que el ahorro bruto </a:t>
            </a:r>
            <a:r>
              <a:rPr lang="es-ES" altLang="es-ES" sz="1100" dirty="0" smtClean="0"/>
              <a:t>, se </a:t>
            </a:r>
            <a:r>
              <a:rPr lang="es-ES" altLang="es-ES" sz="1100" dirty="0"/>
              <a:t>considera margen de endeudamiento nulo</a:t>
            </a:r>
            <a:r>
              <a:rPr lang="es-ES" altLang="es-ES" sz="1000" dirty="0" smtClean="0"/>
              <a:t>. </a:t>
            </a:r>
            <a:endParaRPr lang="es-ES" altLang="es-ES" sz="1000"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8575" y="476672"/>
            <a:ext cx="1466850" cy="6572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86000" y="1142984"/>
            <a:ext cx="4572000" cy="5170646"/>
          </a:xfrm>
          <a:prstGeom prst="rect">
            <a:avLst/>
          </a:prstGeom>
          <a:noFill/>
          <a:ln w="9525">
            <a:noFill/>
            <a:miter lim="800000"/>
            <a:headEnd/>
            <a:tailEnd/>
          </a:ln>
          <a:effectLst/>
        </p:spPr>
        <p:txBody>
          <a:bodyPr wrap="square">
            <a:spAutoFit/>
          </a:bodyPr>
          <a:lstStyle/>
          <a:p>
            <a:pPr algn="just" eaLnBrk="1" hangingPunct="1"/>
            <a:r>
              <a:rPr lang="es-ES" altLang="es-ES" sz="1100" b="1" dirty="0"/>
              <a:t>4.- ZOR BIZIA</a:t>
            </a:r>
          </a:p>
          <a:p>
            <a:r>
              <a:rPr lang="es-ES" altLang="es-ES" sz="1100" b="1" dirty="0" err="1"/>
              <a:t>Esanahia</a:t>
            </a:r>
            <a:r>
              <a:rPr lang="es-ES" altLang="es-ES" sz="1100" dirty="0"/>
              <a:t>: </a:t>
            </a:r>
            <a:r>
              <a:rPr lang="es-ES" altLang="es-ES" sz="1100" dirty="0" err="1"/>
              <a:t>Udalak</a:t>
            </a:r>
            <a:r>
              <a:rPr lang="es-ES" altLang="es-ES" sz="1100" dirty="0"/>
              <a:t> </a:t>
            </a:r>
            <a:r>
              <a:rPr lang="es-ES" altLang="es-ES" sz="1100" dirty="0" err="1"/>
              <a:t>hitzartutako</a:t>
            </a:r>
            <a:r>
              <a:rPr lang="es-ES" altLang="es-ES" sz="1100" dirty="0"/>
              <a:t> </a:t>
            </a:r>
            <a:r>
              <a:rPr lang="es-ES" altLang="es-ES" sz="1100" dirty="0" err="1"/>
              <a:t>epe</a:t>
            </a:r>
            <a:r>
              <a:rPr lang="es-ES" altLang="es-ES" sz="1100" dirty="0"/>
              <a:t> </a:t>
            </a:r>
            <a:r>
              <a:rPr lang="es-ES" altLang="es-ES" sz="1100" dirty="0" err="1"/>
              <a:t>luzeko</a:t>
            </a:r>
            <a:r>
              <a:rPr lang="es-ES" altLang="es-ES" sz="1100" dirty="0"/>
              <a:t> </a:t>
            </a:r>
            <a:r>
              <a:rPr lang="es-ES" altLang="es-ES" sz="1100" dirty="0" err="1"/>
              <a:t>maileguetatik</a:t>
            </a:r>
            <a:r>
              <a:rPr lang="es-ES" altLang="es-ES" sz="1100" dirty="0"/>
              <a:t> (</a:t>
            </a:r>
            <a:r>
              <a:rPr lang="es-ES" altLang="es-ES" sz="1100" dirty="0" err="1"/>
              <a:t>erabiliak</a:t>
            </a:r>
            <a:r>
              <a:rPr lang="es-ES" altLang="es-ES" sz="1100" dirty="0"/>
              <a:t> </a:t>
            </a:r>
            <a:r>
              <a:rPr lang="es-ES" altLang="es-ES" sz="1100" dirty="0" err="1"/>
              <a:t>nahiz</a:t>
            </a:r>
            <a:r>
              <a:rPr lang="es-ES" altLang="es-ES" sz="1100" dirty="0"/>
              <a:t> </a:t>
            </a:r>
            <a:r>
              <a:rPr lang="es-ES" altLang="es-ES" sz="1100" dirty="0" err="1"/>
              <a:t>erabili</a:t>
            </a:r>
            <a:r>
              <a:rPr lang="es-ES" altLang="es-ES" sz="1100" dirty="0"/>
              <a:t> </a:t>
            </a:r>
            <a:r>
              <a:rPr lang="es-ES" altLang="es-ES" sz="1100" dirty="0" err="1"/>
              <a:t>gabeak</a:t>
            </a:r>
            <a:r>
              <a:rPr lang="es-ES" altLang="es-ES" sz="1100" dirty="0"/>
              <a:t>) </a:t>
            </a:r>
            <a:r>
              <a:rPr lang="es-ES" altLang="es-ES" sz="1100" dirty="0" err="1" smtClean="0"/>
              <a:t>ekitaldiaren</a:t>
            </a:r>
            <a:r>
              <a:rPr lang="es-ES" altLang="es-ES" sz="1100" dirty="0" smtClean="0"/>
              <a:t> </a:t>
            </a:r>
            <a:r>
              <a:rPr lang="es-ES" altLang="es-ES" sz="1100" dirty="0" err="1" smtClean="0"/>
              <a:t>abenduaren</a:t>
            </a:r>
            <a:r>
              <a:rPr lang="es-ES" altLang="es-ES" sz="1100" dirty="0" smtClean="0"/>
              <a:t> 31n </a:t>
            </a:r>
            <a:r>
              <a:rPr lang="es-ES" altLang="es-ES" sz="1100" dirty="0" err="1" smtClean="0"/>
              <a:t>amortizatu</a:t>
            </a:r>
            <a:r>
              <a:rPr lang="es-ES" altLang="es-ES" sz="1100" dirty="0" smtClean="0"/>
              <a:t> </a:t>
            </a:r>
            <a:r>
              <a:rPr lang="es-ES" altLang="es-ES" sz="1100" dirty="0" err="1"/>
              <a:t>gabe</a:t>
            </a:r>
            <a:r>
              <a:rPr lang="es-ES" altLang="es-ES" sz="1100" dirty="0"/>
              <a:t> </a:t>
            </a:r>
            <a:r>
              <a:rPr lang="es-ES" altLang="es-ES" sz="1100" dirty="0" err="1"/>
              <a:t>dagoen</a:t>
            </a:r>
            <a:r>
              <a:rPr lang="es-ES" altLang="es-ES" sz="1100" dirty="0"/>
              <a:t> </a:t>
            </a:r>
            <a:r>
              <a:rPr lang="es-ES" altLang="es-ES" sz="1100" dirty="0" err="1" smtClean="0"/>
              <a:t>zatia</a:t>
            </a:r>
            <a:r>
              <a:rPr lang="es-ES" altLang="es-ES" sz="1100" dirty="0" smtClean="0"/>
              <a:t>. </a:t>
            </a:r>
            <a:r>
              <a:rPr lang="es-ES" sz="1100" dirty="0" err="1"/>
              <a:t>Finantza-tutoretzarako</a:t>
            </a:r>
            <a:r>
              <a:rPr lang="es-ES" sz="1100" dirty="0"/>
              <a:t> </a:t>
            </a:r>
            <a:r>
              <a:rPr lang="es-ES" sz="1100" dirty="0" err="1"/>
              <a:t>kontuan</a:t>
            </a:r>
            <a:r>
              <a:rPr lang="es-ES" sz="1100" dirty="0"/>
              <a:t> </a:t>
            </a:r>
            <a:r>
              <a:rPr lang="es-ES" sz="1100" dirty="0" err="1"/>
              <a:t>hartutako</a:t>
            </a:r>
            <a:r>
              <a:rPr lang="es-ES" sz="1100" dirty="0"/>
              <a:t> </a:t>
            </a:r>
            <a:r>
              <a:rPr lang="es-ES" sz="1100" dirty="0" err="1"/>
              <a:t>eragiketa</a:t>
            </a:r>
            <a:r>
              <a:rPr lang="es-ES" sz="1100" dirty="0"/>
              <a:t> (</a:t>
            </a:r>
            <a:r>
              <a:rPr lang="es-ES" sz="1100" dirty="0" err="1"/>
              <a:t>mailegu</a:t>
            </a:r>
            <a:r>
              <a:rPr lang="es-ES" sz="1100" dirty="0"/>
              <a:t>, </a:t>
            </a:r>
            <a:r>
              <a:rPr lang="es-ES" sz="1100" dirty="0" err="1"/>
              <a:t>abal</a:t>
            </a:r>
            <a:r>
              <a:rPr lang="es-ES" sz="1100" dirty="0"/>
              <a:t> eta </a:t>
            </a:r>
            <a:r>
              <a:rPr lang="es-ES" sz="1100" dirty="0" err="1"/>
              <a:t>abar</a:t>
            </a:r>
            <a:r>
              <a:rPr lang="es-ES" sz="1100" dirty="0"/>
              <a:t>) </a:t>
            </a:r>
            <a:r>
              <a:rPr lang="es-ES" sz="1100" dirty="0" err="1"/>
              <a:t>guztien</a:t>
            </a:r>
            <a:r>
              <a:rPr lang="es-ES" sz="1100" dirty="0"/>
              <a:t> </a:t>
            </a:r>
            <a:r>
              <a:rPr lang="es-ES" sz="1100" dirty="0" err="1"/>
              <a:t>zenbatekoa</a:t>
            </a:r>
            <a:r>
              <a:rPr lang="es-ES" sz="1100" dirty="0"/>
              <a:t> </a:t>
            </a:r>
            <a:r>
              <a:rPr lang="es-ES" sz="1100" dirty="0" err="1"/>
              <a:t>sartzen</a:t>
            </a:r>
            <a:r>
              <a:rPr lang="es-ES" sz="1100" dirty="0"/>
              <a:t> da. Ez </a:t>
            </a:r>
            <a:r>
              <a:rPr lang="es-ES" sz="1100" dirty="0" err="1"/>
              <a:t>dira</a:t>
            </a:r>
            <a:r>
              <a:rPr lang="es-ES" sz="1100" dirty="0"/>
              <a:t> </a:t>
            </a:r>
            <a:r>
              <a:rPr lang="es-ES" sz="1100" dirty="0" err="1"/>
              <a:t>sartzen</a:t>
            </a:r>
            <a:r>
              <a:rPr lang="es-ES" sz="1100" dirty="0"/>
              <a:t> </a:t>
            </a:r>
            <a:r>
              <a:rPr lang="es-ES" sz="1100" dirty="0" err="1"/>
              <a:t>kobraketen</a:t>
            </a:r>
            <a:r>
              <a:rPr lang="es-ES" sz="1100" dirty="0"/>
              <a:t> eta </a:t>
            </a:r>
            <a:r>
              <a:rPr lang="es-ES" sz="1100" dirty="0" err="1"/>
              <a:t>ordainketen</a:t>
            </a:r>
            <a:r>
              <a:rPr lang="es-ES" sz="1100" dirty="0"/>
              <a:t> </a:t>
            </a:r>
            <a:r>
              <a:rPr lang="es-ES" sz="1100" dirty="0" err="1"/>
              <a:t>arteko</a:t>
            </a:r>
            <a:r>
              <a:rPr lang="es-ES" sz="1100" dirty="0"/>
              <a:t> </a:t>
            </a:r>
            <a:r>
              <a:rPr lang="es-ES" sz="1100" dirty="0" err="1"/>
              <a:t>desoreka</a:t>
            </a:r>
            <a:r>
              <a:rPr lang="es-ES" sz="1100" dirty="0"/>
              <a:t> </a:t>
            </a:r>
            <a:r>
              <a:rPr lang="es-ES" sz="1100" dirty="0" err="1"/>
              <a:t>iragankorrak</a:t>
            </a:r>
            <a:r>
              <a:rPr lang="es-ES" sz="1100" dirty="0"/>
              <a:t> </a:t>
            </a:r>
            <a:r>
              <a:rPr lang="es-ES" sz="1100" dirty="0" err="1"/>
              <a:t>gainditzeko</a:t>
            </a:r>
            <a:r>
              <a:rPr lang="es-ES" sz="1100" dirty="0"/>
              <a:t> </a:t>
            </a:r>
            <a:r>
              <a:rPr lang="es-ES" sz="1100" dirty="0" err="1"/>
              <a:t>hitzartutako</a:t>
            </a:r>
            <a:r>
              <a:rPr lang="es-ES" sz="1100" dirty="0"/>
              <a:t> </a:t>
            </a:r>
            <a:r>
              <a:rPr lang="es-ES" sz="1100" dirty="0" err="1"/>
              <a:t>diruzaintza-eragiketak</a:t>
            </a:r>
            <a:r>
              <a:rPr lang="es-ES" sz="1100" dirty="0"/>
              <a:t>. </a:t>
            </a:r>
          </a:p>
          <a:p>
            <a:r>
              <a:rPr lang="es-ES" sz="1100" dirty="0"/>
              <a:t> </a:t>
            </a:r>
          </a:p>
          <a:p>
            <a:pPr algn="just" eaLnBrk="1" hangingPunct="1"/>
            <a:r>
              <a:rPr lang="es-ES" altLang="es-ES" sz="1100" dirty="0" smtClean="0"/>
              <a:t> </a:t>
            </a:r>
            <a:r>
              <a:rPr lang="es-ES" altLang="es-ES" sz="1100" b="1" dirty="0" err="1" smtClean="0"/>
              <a:t>Kalkulua</a:t>
            </a:r>
            <a:r>
              <a:rPr lang="es-ES" altLang="es-ES" sz="1100" dirty="0"/>
              <a:t>:</a:t>
            </a:r>
          </a:p>
          <a:p>
            <a:pPr algn="just" eaLnBrk="1" hangingPunct="1"/>
            <a:r>
              <a:rPr lang="es-ES" altLang="es-ES" sz="1100" dirty="0"/>
              <a:t>• (1) </a:t>
            </a:r>
            <a:r>
              <a:rPr lang="es-ES" altLang="es-ES" sz="1100" dirty="0" err="1"/>
              <a:t>Zor</a:t>
            </a:r>
            <a:r>
              <a:rPr lang="es-ES" altLang="es-ES" sz="1100" dirty="0"/>
              <a:t> </a:t>
            </a:r>
            <a:r>
              <a:rPr lang="es-ES" altLang="es-ES" sz="1100" dirty="0" err="1"/>
              <a:t>bizia</a:t>
            </a:r>
            <a:r>
              <a:rPr lang="es-ES" altLang="es-ES" sz="1100" dirty="0"/>
              <a:t>, </a:t>
            </a:r>
            <a:r>
              <a:rPr lang="es-ES" altLang="es-ES" sz="1100" dirty="0" err="1"/>
              <a:t>balio</a:t>
            </a:r>
            <a:r>
              <a:rPr lang="es-ES" altLang="es-ES" sz="1100" dirty="0"/>
              <a:t> </a:t>
            </a:r>
            <a:r>
              <a:rPr lang="es-ES" altLang="es-ES" sz="1100" dirty="0" err="1" smtClean="0"/>
              <a:t>absolutua</a:t>
            </a:r>
            <a:r>
              <a:rPr lang="es-ES" altLang="es-ES" sz="1100" dirty="0" smtClean="0"/>
              <a:t>: </a:t>
            </a:r>
            <a:r>
              <a:rPr lang="es-ES" altLang="es-ES" sz="1100" dirty="0" err="1" smtClean="0"/>
              <a:t>hitzartutako</a:t>
            </a:r>
            <a:r>
              <a:rPr lang="es-ES" altLang="es-ES" sz="1100" dirty="0" smtClean="0"/>
              <a:t> </a:t>
            </a:r>
            <a:r>
              <a:rPr lang="es-ES" altLang="es-ES" sz="1100" dirty="0" err="1"/>
              <a:t>zorretik</a:t>
            </a:r>
            <a:r>
              <a:rPr lang="es-ES" altLang="es-ES" sz="1100" dirty="0"/>
              <a:t> </a:t>
            </a:r>
            <a:r>
              <a:rPr lang="es-ES" altLang="es-ES" sz="1100" dirty="0" err="1"/>
              <a:t>amortizatu</a:t>
            </a:r>
            <a:r>
              <a:rPr lang="es-ES" altLang="es-ES" sz="1100" dirty="0"/>
              <a:t> </a:t>
            </a:r>
            <a:r>
              <a:rPr lang="es-ES" altLang="es-ES" sz="1100" dirty="0" err="1"/>
              <a:t>gabe</a:t>
            </a:r>
            <a:r>
              <a:rPr lang="es-ES" altLang="es-ES" sz="1100" dirty="0"/>
              <a:t> </a:t>
            </a:r>
            <a:r>
              <a:rPr lang="es-ES" altLang="es-ES" sz="1100" dirty="0" err="1"/>
              <a:t>dagoen</a:t>
            </a:r>
            <a:r>
              <a:rPr lang="es-ES" altLang="es-ES" sz="1100" dirty="0"/>
              <a:t> </a:t>
            </a:r>
            <a:r>
              <a:rPr lang="es-ES" altLang="es-ES" sz="1100" dirty="0" err="1"/>
              <a:t>zenbatekoa</a:t>
            </a:r>
            <a:r>
              <a:rPr lang="es-ES" altLang="es-ES" sz="1100" dirty="0"/>
              <a:t> </a:t>
            </a:r>
            <a:r>
              <a:rPr lang="es-ES" altLang="es-ES" sz="1100" dirty="0" err="1"/>
              <a:t>abenduaren</a:t>
            </a:r>
            <a:r>
              <a:rPr lang="es-ES" altLang="es-ES" sz="1100" dirty="0"/>
              <a:t> 31n.</a:t>
            </a:r>
          </a:p>
          <a:p>
            <a:pPr algn="just" eaLnBrk="1" hangingPunct="1"/>
            <a:r>
              <a:rPr lang="es-ES" altLang="es-ES" sz="1100" dirty="0"/>
              <a:t>• (2) </a:t>
            </a:r>
            <a:r>
              <a:rPr lang="es-ES" altLang="es-ES" sz="1100" dirty="0" err="1"/>
              <a:t>Sarrera</a:t>
            </a:r>
            <a:r>
              <a:rPr lang="es-ES" altLang="es-ES" sz="1100" dirty="0"/>
              <a:t> </a:t>
            </a:r>
            <a:r>
              <a:rPr lang="es-ES" altLang="es-ES" sz="1100" dirty="0" err="1"/>
              <a:t>arruntak</a:t>
            </a:r>
            <a:endParaRPr lang="es-ES" altLang="es-ES" sz="1100" dirty="0"/>
          </a:p>
          <a:p>
            <a:pPr algn="just" eaLnBrk="1" hangingPunct="1"/>
            <a:r>
              <a:rPr lang="es-ES" altLang="es-ES" sz="1100" dirty="0"/>
              <a:t>• (3) </a:t>
            </a:r>
            <a:r>
              <a:rPr lang="es-ES" altLang="es-ES" sz="1100" dirty="0" err="1"/>
              <a:t>Zor</a:t>
            </a:r>
            <a:r>
              <a:rPr lang="es-ES" altLang="es-ES" sz="1100" dirty="0"/>
              <a:t> </a:t>
            </a:r>
            <a:r>
              <a:rPr lang="es-ES" altLang="es-ES" sz="1100" dirty="0" err="1" smtClean="0"/>
              <a:t>biziaren</a:t>
            </a:r>
            <a:r>
              <a:rPr lang="es-ES" altLang="es-ES" sz="1100" dirty="0" smtClean="0"/>
              <a:t> </a:t>
            </a:r>
            <a:r>
              <a:rPr lang="es-ES" altLang="es-ES" sz="1100" dirty="0" err="1"/>
              <a:t>balio</a:t>
            </a:r>
            <a:r>
              <a:rPr lang="es-ES" altLang="es-ES" sz="1100" dirty="0"/>
              <a:t> </a:t>
            </a:r>
            <a:r>
              <a:rPr lang="es-ES" altLang="es-ES" sz="1100" dirty="0" err="1"/>
              <a:t>erlatiboa</a:t>
            </a:r>
            <a:r>
              <a:rPr lang="es-ES" altLang="es-ES" sz="1100" dirty="0"/>
              <a:t>: (1)/(2)*100</a:t>
            </a:r>
          </a:p>
          <a:p>
            <a:pPr algn="just" eaLnBrk="1" hangingPunct="1"/>
            <a:endParaRPr lang="es-ES" altLang="es-ES" sz="1100" dirty="0"/>
          </a:p>
          <a:p>
            <a:pPr algn="just" eaLnBrk="1" hangingPunct="1"/>
            <a:r>
              <a:rPr lang="es-ES" altLang="es-ES" sz="1100" b="1" dirty="0"/>
              <a:t>4.- DEUDA VIVA</a:t>
            </a:r>
          </a:p>
          <a:p>
            <a:pPr algn="just" eaLnBrk="1" hangingPunct="1"/>
            <a:r>
              <a:rPr lang="es-ES" altLang="es-ES" sz="1100" b="1" dirty="0"/>
              <a:t>Concepto</a:t>
            </a:r>
            <a:r>
              <a:rPr lang="es-ES" altLang="es-ES" sz="1100" dirty="0"/>
              <a:t>: Importe de la deuda a largo plazo concertada por el ayuntamiento</a:t>
            </a:r>
          </a:p>
          <a:p>
            <a:pPr algn="just" eaLnBrk="1" hangingPunct="1"/>
            <a:r>
              <a:rPr lang="es-ES" altLang="es-ES" sz="1100" dirty="0"/>
              <a:t>(independientemente de si está dispuesta o no) pendiente de amortizar a 31 de diciembre del año indicado. Se computa el importe de todas las operaciones tenidas en cuenta a efectos de tutela financiera (préstamos, avales, </a:t>
            </a:r>
            <a:r>
              <a:rPr lang="es-ES" altLang="es-ES" sz="1100" dirty="0" err="1"/>
              <a:t>etc</a:t>
            </a:r>
            <a:r>
              <a:rPr lang="es-ES" altLang="es-ES" sz="1100" dirty="0"/>
              <a:t>). No se computan las operaciones de tesorería concertadas con objeto de hacer frente a desfases transitorios entre cobros y pagos.</a:t>
            </a:r>
          </a:p>
          <a:p>
            <a:pPr algn="just" eaLnBrk="1" hangingPunct="1"/>
            <a:endParaRPr lang="es-ES" altLang="es-ES" sz="1100" b="1" dirty="0"/>
          </a:p>
          <a:p>
            <a:pPr algn="just" eaLnBrk="1" hangingPunct="1"/>
            <a:r>
              <a:rPr lang="es-ES" altLang="es-ES" sz="1100" b="1" dirty="0"/>
              <a:t>Cálculo:</a:t>
            </a:r>
            <a:endParaRPr lang="es-ES" altLang="es-ES" sz="1100" dirty="0"/>
          </a:p>
          <a:p>
            <a:pPr algn="just" eaLnBrk="1" hangingPunct="1"/>
            <a:r>
              <a:rPr lang="es-ES" altLang="es-ES" sz="1100" dirty="0"/>
              <a:t> (1) Deuda viva valor absoluto: importe de deuda formalizada pendiente de</a:t>
            </a:r>
          </a:p>
          <a:p>
            <a:pPr algn="just" eaLnBrk="1" hangingPunct="1"/>
            <a:r>
              <a:rPr lang="es-ES" altLang="es-ES" sz="1100" dirty="0"/>
              <a:t>amortizar a 31 de diciembre.</a:t>
            </a:r>
          </a:p>
          <a:p>
            <a:pPr algn="just" eaLnBrk="1" hangingPunct="1"/>
            <a:r>
              <a:rPr lang="es-ES" altLang="es-ES" sz="1100" dirty="0"/>
              <a:t> (2) Ingresos corrientes</a:t>
            </a:r>
          </a:p>
          <a:p>
            <a:pPr algn="just" eaLnBrk="1" hangingPunct="1"/>
            <a:r>
              <a:rPr lang="es-ES" altLang="es-ES" sz="1100" dirty="0"/>
              <a:t> (3) Deuda viva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404664"/>
            <a:ext cx="1466850" cy="6572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3440113" y="3292475"/>
            <a:ext cx="2292350" cy="639763"/>
          </a:xfrm>
          <a:prstGeom prst="rect">
            <a:avLst/>
          </a:prstGeom>
          <a:noFill/>
          <a:ln w="9525">
            <a:noFill/>
            <a:miter lim="800000"/>
            <a:headEnd/>
            <a:tailEnd/>
          </a:ln>
          <a:effectLst/>
        </p:spPr>
        <p:txBody>
          <a:bodyPr wrap="none">
            <a:spAutoFit/>
          </a:bodyPr>
          <a:lstStyle/>
          <a:p>
            <a:pPr eaLnBrk="1" hangingPunct="1"/>
            <a:r>
              <a:rPr lang="es-ES" altLang="es-ES" b="1" dirty="0"/>
              <a:t>B) GASTUEN ADIERAZLEAK</a:t>
            </a:r>
          </a:p>
          <a:p>
            <a:pPr eaLnBrk="1" hangingPunct="1"/>
            <a:endParaRPr lang="es-ES" altLang="es-ES" b="1" dirty="0"/>
          </a:p>
          <a:p>
            <a:pPr eaLnBrk="1" hangingPunct="1"/>
            <a:r>
              <a:rPr lang="es-ES" altLang="es-ES" b="1" dirty="0"/>
              <a:t>B) INDICADORES DE GASTO</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1412776"/>
            <a:ext cx="1466850" cy="6572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1835696" y="1844824"/>
            <a:ext cx="6303329" cy="2800767"/>
          </a:xfrm>
          <a:prstGeom prst="rect">
            <a:avLst/>
          </a:prstGeom>
          <a:noFill/>
          <a:ln w="9525">
            <a:noFill/>
            <a:miter lim="800000"/>
            <a:headEnd/>
            <a:tailEnd/>
          </a:ln>
          <a:effectLst/>
        </p:spPr>
        <p:txBody>
          <a:bodyPr wrap="square" anchor="ctr">
            <a:spAutoFit/>
          </a:bodyPr>
          <a:lstStyle/>
          <a:p>
            <a:pPr algn="just"/>
            <a:r>
              <a:rPr lang="es-ES" sz="1100" b="1" dirty="0"/>
              <a:t>1.- </a:t>
            </a:r>
            <a:r>
              <a:rPr lang="es-ES" sz="1100" b="1" dirty="0" smtClean="0"/>
              <a:t>GASTUAK EGITEA</a:t>
            </a:r>
            <a:endParaRPr lang="es-ES" sz="1100" dirty="0"/>
          </a:p>
          <a:p>
            <a:pPr algn="just"/>
            <a:r>
              <a:rPr lang="es-ES" sz="1100" b="1" dirty="0" err="1"/>
              <a:t>Esanahia</a:t>
            </a:r>
            <a:r>
              <a:rPr lang="es-ES" sz="1100" b="1" dirty="0"/>
              <a:t>: </a:t>
            </a:r>
            <a:r>
              <a:rPr lang="es-ES" sz="1100" dirty="0" err="1"/>
              <a:t>behin</a:t>
            </a:r>
            <a:r>
              <a:rPr lang="es-ES" sz="1100" dirty="0"/>
              <a:t> </a:t>
            </a:r>
            <a:r>
              <a:rPr lang="es-ES" sz="1100" dirty="0" err="1"/>
              <a:t>betiko</a:t>
            </a:r>
            <a:r>
              <a:rPr lang="es-ES" sz="1100" dirty="0"/>
              <a:t> </a:t>
            </a:r>
            <a:r>
              <a:rPr lang="es-ES" sz="1100" dirty="0" err="1"/>
              <a:t>aurrekontuan</a:t>
            </a:r>
            <a:r>
              <a:rPr lang="es-ES" sz="1100" dirty="0"/>
              <a:t> </a:t>
            </a:r>
            <a:r>
              <a:rPr lang="es-ES" sz="1100" dirty="0" err="1"/>
              <a:t>onartu</a:t>
            </a:r>
            <a:r>
              <a:rPr lang="es-ES" sz="1100" dirty="0"/>
              <a:t> </a:t>
            </a:r>
            <a:r>
              <a:rPr lang="es-ES" sz="1100" dirty="0" err="1"/>
              <a:t>diren</a:t>
            </a:r>
            <a:r>
              <a:rPr lang="es-ES" sz="1100" dirty="0"/>
              <a:t> </a:t>
            </a:r>
            <a:r>
              <a:rPr lang="es-ES" sz="1100" dirty="0" err="1"/>
              <a:t>obligazioen</a:t>
            </a:r>
            <a:r>
              <a:rPr lang="es-ES" sz="1100" dirty="0"/>
              <a:t> </a:t>
            </a:r>
            <a:r>
              <a:rPr lang="es-ES" sz="1100" dirty="0" err="1"/>
              <a:t>portzentajea</a:t>
            </a:r>
            <a:r>
              <a:rPr lang="es-ES" sz="1100" dirty="0"/>
              <a:t> </a:t>
            </a:r>
            <a:r>
              <a:rPr lang="es-ES" sz="1100" dirty="0" err="1"/>
              <a:t>adierazten</a:t>
            </a:r>
            <a:r>
              <a:rPr lang="es-ES" sz="1100" dirty="0"/>
              <a:t> du.</a:t>
            </a:r>
          </a:p>
          <a:p>
            <a:pPr algn="just"/>
            <a:r>
              <a:rPr lang="es-ES" sz="1100" dirty="0"/>
              <a:t> </a:t>
            </a:r>
          </a:p>
          <a:p>
            <a:pPr algn="just"/>
            <a:r>
              <a:rPr lang="es-ES" sz="1100" b="1" dirty="0" err="1"/>
              <a:t>Kalkulua</a:t>
            </a:r>
            <a:r>
              <a:rPr lang="es-ES" sz="1100" b="1" dirty="0"/>
              <a:t>:</a:t>
            </a:r>
            <a:endParaRPr lang="es-ES" sz="1100" dirty="0"/>
          </a:p>
          <a:p>
            <a:pPr algn="just"/>
            <a:r>
              <a:rPr lang="en-GB" sz="1100" dirty="0"/>
              <a:t>(1) </a:t>
            </a:r>
            <a:r>
              <a:rPr lang="en-GB" sz="1100" dirty="0" err="1"/>
              <a:t>Onartutako</a:t>
            </a:r>
            <a:r>
              <a:rPr lang="en-GB" sz="1100" dirty="0"/>
              <a:t> </a:t>
            </a:r>
            <a:r>
              <a:rPr lang="en-GB" sz="1100" dirty="0" err="1"/>
              <a:t>obligazioen</a:t>
            </a:r>
            <a:r>
              <a:rPr lang="en-GB" sz="1100" dirty="0"/>
              <a:t> </a:t>
            </a:r>
            <a:r>
              <a:rPr lang="en-GB" sz="1100" dirty="0" err="1"/>
              <a:t>kopuru</a:t>
            </a:r>
            <a:r>
              <a:rPr lang="en-GB" sz="1100" dirty="0"/>
              <a:t> </a:t>
            </a:r>
            <a:r>
              <a:rPr lang="en-GB" sz="1100" dirty="0" err="1"/>
              <a:t>garbia</a:t>
            </a:r>
            <a:endParaRPr lang="es-ES" sz="1100" dirty="0"/>
          </a:p>
          <a:p>
            <a:pPr algn="just"/>
            <a:r>
              <a:rPr lang="en-GB" sz="1100" dirty="0"/>
              <a:t>(2) </a:t>
            </a:r>
            <a:r>
              <a:rPr lang="en-GB" sz="1100" dirty="0" err="1"/>
              <a:t>Behin</a:t>
            </a:r>
            <a:r>
              <a:rPr lang="en-GB" sz="1100" dirty="0"/>
              <a:t> </a:t>
            </a:r>
            <a:r>
              <a:rPr lang="en-GB" sz="1100" dirty="0" err="1"/>
              <a:t>betiko</a:t>
            </a:r>
            <a:r>
              <a:rPr lang="en-GB" sz="1100" dirty="0"/>
              <a:t> </a:t>
            </a:r>
            <a:r>
              <a:rPr lang="en-GB" sz="1100" dirty="0" err="1"/>
              <a:t>kredituak</a:t>
            </a:r>
            <a:endParaRPr lang="es-ES" sz="1100" dirty="0"/>
          </a:p>
          <a:p>
            <a:pPr algn="just"/>
            <a:r>
              <a:rPr lang="es-ES" sz="1100" dirty="0"/>
              <a:t>(3) </a:t>
            </a:r>
            <a:r>
              <a:rPr lang="es-ES" sz="1100" dirty="0" err="1"/>
              <a:t>Egindako</a:t>
            </a:r>
            <a:r>
              <a:rPr lang="es-ES" sz="1100" dirty="0"/>
              <a:t> </a:t>
            </a:r>
            <a:r>
              <a:rPr lang="es-ES" sz="1100" dirty="0" err="1"/>
              <a:t>gastuen</a:t>
            </a:r>
            <a:r>
              <a:rPr lang="es-ES" sz="1100" dirty="0"/>
              <a:t> </a:t>
            </a:r>
            <a:r>
              <a:rPr lang="es-ES" sz="1100" dirty="0" err="1"/>
              <a:t>balio</a:t>
            </a:r>
            <a:r>
              <a:rPr lang="es-ES" sz="1100" dirty="0"/>
              <a:t> </a:t>
            </a:r>
            <a:r>
              <a:rPr lang="es-ES" sz="1100" dirty="0" err="1"/>
              <a:t>erlatiboa</a:t>
            </a:r>
            <a:r>
              <a:rPr lang="es-ES" sz="1100" dirty="0"/>
              <a:t>: (1)/(2)*100</a:t>
            </a:r>
          </a:p>
          <a:p>
            <a:pPr algn="just" eaLnBrk="1" hangingPunct="1"/>
            <a:endParaRPr lang="es-ES" altLang="es-ES" sz="1100" b="1" dirty="0" smtClean="0"/>
          </a:p>
          <a:p>
            <a:pPr algn="just" eaLnBrk="1" hangingPunct="1"/>
            <a:r>
              <a:rPr lang="es-ES" altLang="es-ES" sz="1100" b="1" dirty="0" smtClean="0"/>
              <a:t>1</a:t>
            </a:r>
            <a:r>
              <a:rPr lang="es-ES" altLang="es-ES" sz="1100" b="1" dirty="0"/>
              <a:t>.- </a:t>
            </a:r>
            <a:r>
              <a:rPr lang="es-ES" altLang="es-ES" sz="1100" b="1" dirty="0" smtClean="0"/>
              <a:t>EJECUCIÓN DE GASTOS</a:t>
            </a:r>
            <a:endParaRPr lang="es-ES" altLang="es-ES" sz="1100" dirty="0"/>
          </a:p>
          <a:p>
            <a:pPr algn="just" eaLnBrk="1" hangingPunct="1"/>
            <a:r>
              <a:rPr lang="es-ES" altLang="es-ES" sz="1100" b="1" dirty="0"/>
              <a:t>Concepto: </a:t>
            </a:r>
            <a:r>
              <a:rPr lang="es-ES" altLang="es-ES" sz="1100" dirty="0"/>
              <a:t>Refleja el porcentaje del presupuesto definitivo</a:t>
            </a:r>
          </a:p>
          <a:p>
            <a:pPr algn="just" eaLnBrk="1" hangingPunct="1"/>
            <a:r>
              <a:rPr lang="es-ES" altLang="es-ES" sz="1100" dirty="0"/>
              <a:t>que ha llegado a obligación reconocida.</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Obligaciones reconocidas netas</a:t>
            </a:r>
          </a:p>
          <a:p>
            <a:pPr algn="just" eaLnBrk="1" hangingPunct="1"/>
            <a:r>
              <a:rPr lang="es-ES" altLang="es-ES" sz="1100" dirty="0"/>
              <a:t> (2) Créditos definitivos</a:t>
            </a:r>
          </a:p>
          <a:p>
            <a:pPr algn="just" eaLnBrk="1" hangingPunct="1"/>
            <a:r>
              <a:rPr lang="es-ES" altLang="es-ES" sz="1100" dirty="0"/>
              <a:t> (3) Ejecución de Gastos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764704"/>
            <a:ext cx="1466850" cy="6572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1763688" y="1349921"/>
            <a:ext cx="7081867" cy="3308598"/>
          </a:xfrm>
          <a:prstGeom prst="rect">
            <a:avLst/>
          </a:prstGeom>
          <a:noFill/>
          <a:ln w="9525">
            <a:noFill/>
            <a:miter lim="800000"/>
            <a:headEnd/>
            <a:tailEnd/>
          </a:ln>
          <a:effectLst/>
        </p:spPr>
        <p:txBody>
          <a:bodyPr wrap="square" anchor="ctr">
            <a:spAutoFit/>
          </a:bodyPr>
          <a:lstStyle/>
          <a:p>
            <a:endParaRPr lang="es-ES" sz="1100" b="1" dirty="0" smtClean="0"/>
          </a:p>
          <a:p>
            <a:endParaRPr lang="es-ES" sz="1100" b="1" dirty="0"/>
          </a:p>
          <a:p>
            <a:endParaRPr lang="es-ES" sz="1100" b="1" dirty="0" smtClean="0"/>
          </a:p>
          <a:p>
            <a:pPr algn="just"/>
            <a:r>
              <a:rPr lang="es-ES" sz="1100" b="1" dirty="0" smtClean="0"/>
              <a:t>2</a:t>
            </a:r>
            <a:r>
              <a:rPr lang="es-ES" sz="1100" b="1" dirty="0"/>
              <a:t>.- </a:t>
            </a:r>
            <a:r>
              <a:rPr lang="es-ES" sz="1100" b="1" dirty="0" smtClean="0"/>
              <a:t>ORDAINKETAK EGITEA</a:t>
            </a:r>
          </a:p>
          <a:p>
            <a:pPr algn="just"/>
            <a:r>
              <a:rPr lang="es-ES" sz="1100" b="1" dirty="0" err="1" smtClean="0"/>
              <a:t>Esanahia</a:t>
            </a:r>
            <a:r>
              <a:rPr lang="es-ES" sz="1100" b="1" dirty="0"/>
              <a:t>: </a:t>
            </a:r>
            <a:r>
              <a:rPr lang="es-ES" sz="1100" dirty="0" err="1"/>
              <a:t>onartu</a:t>
            </a:r>
            <a:r>
              <a:rPr lang="es-ES" sz="1100" dirty="0"/>
              <a:t> eta </a:t>
            </a:r>
            <a:r>
              <a:rPr lang="es-ES" sz="1100" dirty="0" err="1"/>
              <a:t>ordaindu</a:t>
            </a:r>
            <a:r>
              <a:rPr lang="es-ES" sz="1100" dirty="0"/>
              <a:t> </a:t>
            </a:r>
            <a:r>
              <a:rPr lang="es-ES" sz="1100" dirty="0" err="1"/>
              <a:t>diren</a:t>
            </a:r>
            <a:r>
              <a:rPr lang="es-ES" sz="1100" dirty="0"/>
              <a:t> </a:t>
            </a:r>
            <a:r>
              <a:rPr lang="es-ES" sz="1100" dirty="0" err="1"/>
              <a:t>obligazioen</a:t>
            </a:r>
            <a:r>
              <a:rPr lang="es-ES" sz="1100" dirty="0"/>
              <a:t> </a:t>
            </a:r>
            <a:r>
              <a:rPr lang="es-ES" sz="1100" dirty="0" err="1"/>
              <a:t>portzentajea</a:t>
            </a:r>
            <a:r>
              <a:rPr lang="es-ES" sz="1100" dirty="0"/>
              <a:t> </a:t>
            </a:r>
            <a:r>
              <a:rPr lang="es-ES" sz="1100" dirty="0" err="1"/>
              <a:t>ekitaldiaren</a:t>
            </a:r>
            <a:r>
              <a:rPr lang="es-ES" sz="1100" dirty="0"/>
              <a:t> </a:t>
            </a:r>
            <a:r>
              <a:rPr lang="es-ES" sz="1100" dirty="0" err="1"/>
              <a:t>amaieran</a:t>
            </a:r>
            <a:r>
              <a:rPr lang="es-ES" sz="1100" dirty="0"/>
              <a:t> </a:t>
            </a:r>
            <a:r>
              <a:rPr lang="es-ES" sz="1100" dirty="0" err="1"/>
              <a:t>zein</a:t>
            </a:r>
            <a:r>
              <a:rPr lang="es-ES" sz="1100" dirty="0"/>
              <a:t> den </a:t>
            </a:r>
            <a:r>
              <a:rPr lang="es-ES" sz="1100" dirty="0" err="1"/>
              <a:t>adierazten</a:t>
            </a:r>
            <a:r>
              <a:rPr lang="es-ES" sz="1100" dirty="0"/>
              <a:t> du.</a:t>
            </a:r>
          </a:p>
          <a:p>
            <a:pPr algn="just"/>
            <a:r>
              <a:rPr lang="es-ES" sz="1100" b="1" dirty="0"/>
              <a:t> </a:t>
            </a:r>
            <a:endParaRPr lang="es-ES" sz="1100" dirty="0"/>
          </a:p>
          <a:p>
            <a:pPr algn="just"/>
            <a:r>
              <a:rPr lang="es-ES" sz="1100" b="1" dirty="0" err="1"/>
              <a:t>Kalkulua</a:t>
            </a:r>
            <a:r>
              <a:rPr lang="es-ES" sz="1100" b="1" dirty="0"/>
              <a:t>:</a:t>
            </a:r>
            <a:endParaRPr lang="es-ES" sz="1100" dirty="0"/>
          </a:p>
          <a:p>
            <a:pPr algn="just"/>
            <a:r>
              <a:rPr lang="es-ES" sz="1100" dirty="0"/>
              <a:t>(1) </a:t>
            </a:r>
            <a:r>
              <a:rPr lang="es-ES" sz="1100" dirty="0" err="1"/>
              <a:t>Ordainketa</a:t>
            </a:r>
            <a:r>
              <a:rPr lang="es-ES" sz="1100" dirty="0"/>
              <a:t> </a:t>
            </a:r>
            <a:r>
              <a:rPr lang="es-ES" sz="1100" dirty="0" err="1"/>
              <a:t>likidoak</a:t>
            </a:r>
            <a:endParaRPr lang="es-ES" sz="1100" dirty="0"/>
          </a:p>
          <a:p>
            <a:pPr algn="just"/>
            <a:r>
              <a:rPr lang="es-ES" sz="1100" dirty="0"/>
              <a:t>(2) </a:t>
            </a:r>
            <a:r>
              <a:rPr lang="es-ES" sz="1100" dirty="0" err="1"/>
              <a:t>Onartutako</a:t>
            </a:r>
            <a:r>
              <a:rPr lang="es-ES" sz="1100" dirty="0"/>
              <a:t> </a:t>
            </a:r>
            <a:r>
              <a:rPr lang="es-ES" sz="1100" dirty="0" err="1"/>
              <a:t>obligazioen</a:t>
            </a:r>
            <a:r>
              <a:rPr lang="es-ES" sz="1100" dirty="0"/>
              <a:t> </a:t>
            </a:r>
            <a:r>
              <a:rPr lang="es-ES" sz="1100" dirty="0" err="1"/>
              <a:t>kopuru</a:t>
            </a:r>
            <a:r>
              <a:rPr lang="es-ES" sz="1100" dirty="0"/>
              <a:t> </a:t>
            </a:r>
            <a:r>
              <a:rPr lang="es-ES" sz="1100" dirty="0" err="1"/>
              <a:t>garbia</a:t>
            </a:r>
            <a:endParaRPr lang="es-ES" sz="1100" dirty="0"/>
          </a:p>
          <a:p>
            <a:pPr algn="just"/>
            <a:r>
              <a:rPr lang="es-ES" sz="1100" dirty="0"/>
              <a:t>(3) </a:t>
            </a:r>
            <a:r>
              <a:rPr lang="es-ES" sz="1100" dirty="0" err="1"/>
              <a:t>Egindako</a:t>
            </a:r>
            <a:r>
              <a:rPr lang="es-ES" sz="1100" dirty="0"/>
              <a:t> </a:t>
            </a:r>
            <a:r>
              <a:rPr lang="es-ES" sz="1100" dirty="0" err="1"/>
              <a:t>ordainketen</a:t>
            </a:r>
            <a:r>
              <a:rPr lang="es-ES" sz="1100" dirty="0"/>
              <a:t> </a:t>
            </a:r>
            <a:r>
              <a:rPr lang="es-ES" sz="1100" dirty="0" err="1"/>
              <a:t>balio</a:t>
            </a:r>
            <a:r>
              <a:rPr lang="es-ES" sz="1100" dirty="0"/>
              <a:t> </a:t>
            </a:r>
            <a:r>
              <a:rPr lang="es-ES" sz="1100" dirty="0" err="1"/>
              <a:t>erlatiboa</a:t>
            </a:r>
            <a:r>
              <a:rPr lang="es-ES" sz="1100" dirty="0"/>
              <a:t>: (1)/(2)*100</a:t>
            </a:r>
          </a:p>
          <a:p>
            <a:pPr algn="just"/>
            <a:r>
              <a:rPr lang="es-ES" sz="1100" b="1" dirty="0"/>
              <a:t> </a:t>
            </a:r>
            <a:endParaRPr lang="es-ES" sz="1100" dirty="0"/>
          </a:p>
          <a:p>
            <a:pPr algn="just" eaLnBrk="1" hangingPunct="1"/>
            <a:r>
              <a:rPr lang="es-ES" altLang="es-ES" sz="1100" b="1" dirty="0" smtClean="0"/>
              <a:t>2</a:t>
            </a:r>
            <a:r>
              <a:rPr lang="es-ES" altLang="es-ES" sz="1100" b="1" dirty="0"/>
              <a:t>.- </a:t>
            </a:r>
            <a:r>
              <a:rPr lang="es-ES" altLang="es-ES" sz="1100" b="1" dirty="0" smtClean="0"/>
              <a:t>REALIZACIÓN DE PAGOS </a:t>
            </a:r>
            <a:endParaRPr lang="es-ES" altLang="es-ES" sz="1100" dirty="0"/>
          </a:p>
          <a:p>
            <a:pPr algn="just" eaLnBrk="1" hangingPunct="1"/>
            <a:r>
              <a:rPr lang="es-ES" altLang="es-ES" sz="1100" b="1" dirty="0"/>
              <a:t>Concepto: </a:t>
            </a:r>
            <a:r>
              <a:rPr lang="es-ES" altLang="es-ES" sz="1100" dirty="0"/>
              <a:t>Refleja el porcentaje de las obligaciones reconocidas </a:t>
            </a:r>
          </a:p>
          <a:p>
            <a:pPr algn="just" eaLnBrk="1" hangingPunct="1"/>
            <a:r>
              <a:rPr lang="es-ES" altLang="es-ES" sz="1100" dirty="0"/>
              <a:t>pagadas al cierre del ejercicio.</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Pagos líquidos</a:t>
            </a:r>
          </a:p>
          <a:p>
            <a:pPr algn="just" eaLnBrk="1" hangingPunct="1"/>
            <a:r>
              <a:rPr lang="es-ES" altLang="es-ES" sz="1100" dirty="0"/>
              <a:t> (2) Obligaciones reconocidas netas</a:t>
            </a:r>
          </a:p>
          <a:p>
            <a:pPr algn="just" eaLnBrk="1" hangingPunct="1"/>
            <a:r>
              <a:rPr lang="es-ES" altLang="es-ES" sz="1100" dirty="0"/>
              <a:t> (3) Realización de pagos valor relativo: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692696"/>
            <a:ext cx="1466850" cy="6572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51720" y="1844824"/>
            <a:ext cx="5046574" cy="2631490"/>
          </a:xfrm>
          <a:prstGeom prst="rect">
            <a:avLst/>
          </a:prstGeom>
          <a:noFill/>
          <a:ln w="9525">
            <a:noFill/>
            <a:miter lim="800000"/>
            <a:headEnd/>
            <a:tailEnd/>
          </a:ln>
          <a:effectLst/>
        </p:spPr>
        <p:txBody>
          <a:bodyPr wrap="square" anchor="ctr">
            <a:spAutoFit/>
          </a:bodyPr>
          <a:lstStyle/>
          <a:p>
            <a:pPr algn="just"/>
            <a:r>
              <a:rPr lang="es-ES" sz="1100" b="1" dirty="0"/>
              <a:t>3.- </a:t>
            </a:r>
            <a:r>
              <a:rPr lang="es-ES" sz="1100" b="1" dirty="0" smtClean="0"/>
              <a:t>BIZTANLE BAKOITZEKO GASTUA</a:t>
            </a:r>
            <a:endParaRPr lang="es-ES" sz="1100" dirty="0"/>
          </a:p>
          <a:p>
            <a:pPr algn="just"/>
            <a:r>
              <a:rPr lang="es-ES" sz="1100" b="1" dirty="0" err="1"/>
              <a:t>Esanahia</a:t>
            </a:r>
            <a:r>
              <a:rPr lang="es-ES" sz="1100" b="1" dirty="0"/>
              <a:t>: </a:t>
            </a:r>
            <a:r>
              <a:rPr lang="es-ES" sz="1100" dirty="0" err="1"/>
              <a:t>ekitaldiko</a:t>
            </a:r>
            <a:r>
              <a:rPr lang="es-ES" sz="1100" dirty="0"/>
              <a:t> </a:t>
            </a:r>
            <a:r>
              <a:rPr lang="es-ES" sz="1100" dirty="0" err="1"/>
              <a:t>gastuaren</a:t>
            </a:r>
            <a:r>
              <a:rPr lang="es-ES" sz="1100" dirty="0"/>
              <a:t> eta </a:t>
            </a:r>
            <a:r>
              <a:rPr lang="es-ES" sz="1100" dirty="0" err="1"/>
              <a:t>biztanle</a:t>
            </a:r>
            <a:r>
              <a:rPr lang="es-ES" sz="1100" dirty="0"/>
              <a:t> </a:t>
            </a:r>
            <a:r>
              <a:rPr lang="es-ES" sz="1100" dirty="0" err="1"/>
              <a:t>kopuruaren</a:t>
            </a:r>
            <a:r>
              <a:rPr lang="es-ES" sz="1100" dirty="0"/>
              <a:t> </a:t>
            </a:r>
            <a:r>
              <a:rPr lang="es-ES" sz="1100" dirty="0" err="1"/>
              <a:t>arteko</a:t>
            </a:r>
            <a:r>
              <a:rPr lang="es-ES" sz="1100" dirty="0"/>
              <a:t> </a:t>
            </a:r>
            <a:r>
              <a:rPr lang="es-ES" sz="1100" dirty="0" err="1"/>
              <a:t>zatiketa</a:t>
            </a:r>
            <a:r>
              <a:rPr lang="es-ES" sz="1100" dirty="0"/>
              <a:t>.</a:t>
            </a:r>
          </a:p>
          <a:p>
            <a:pPr algn="just"/>
            <a:r>
              <a:rPr lang="es-ES" sz="1100" b="1" dirty="0"/>
              <a:t> </a:t>
            </a:r>
            <a:endParaRPr lang="es-ES" sz="1100" dirty="0"/>
          </a:p>
          <a:p>
            <a:pPr algn="just"/>
            <a:r>
              <a:rPr lang="es-ES" sz="1100" b="1" dirty="0" err="1"/>
              <a:t>Kalkulua</a:t>
            </a:r>
            <a:r>
              <a:rPr lang="es-ES" sz="1100" b="1" dirty="0"/>
              <a:t>:</a:t>
            </a:r>
            <a:endParaRPr lang="es-ES" sz="1100" dirty="0"/>
          </a:p>
          <a:p>
            <a:pPr algn="just"/>
            <a:r>
              <a:rPr lang="es-ES" sz="1100" dirty="0"/>
              <a:t>(1) </a:t>
            </a:r>
            <a:r>
              <a:rPr lang="es-ES" sz="1100" dirty="0" err="1"/>
              <a:t>Onartutako</a:t>
            </a:r>
            <a:r>
              <a:rPr lang="es-ES" sz="1100" dirty="0"/>
              <a:t> </a:t>
            </a:r>
            <a:r>
              <a:rPr lang="es-ES" sz="1100" dirty="0" err="1"/>
              <a:t>obligazioen</a:t>
            </a:r>
            <a:r>
              <a:rPr lang="es-ES" sz="1100" dirty="0"/>
              <a:t> </a:t>
            </a:r>
            <a:r>
              <a:rPr lang="es-ES" sz="1100" dirty="0" err="1"/>
              <a:t>kopuru</a:t>
            </a:r>
            <a:r>
              <a:rPr lang="es-ES" sz="1100" dirty="0"/>
              <a:t> </a:t>
            </a:r>
            <a:r>
              <a:rPr lang="es-ES" sz="1100" dirty="0" err="1"/>
              <a:t>garbia</a:t>
            </a:r>
            <a:endParaRPr lang="es-ES" sz="1100" dirty="0"/>
          </a:p>
          <a:p>
            <a:pPr algn="just"/>
            <a:r>
              <a:rPr lang="es-ES" sz="1100" dirty="0"/>
              <a:t>(2) </a:t>
            </a:r>
            <a:r>
              <a:rPr lang="es-ES" sz="1100" dirty="0" err="1"/>
              <a:t>Biztanle</a:t>
            </a:r>
            <a:r>
              <a:rPr lang="es-ES" sz="1100" dirty="0"/>
              <a:t> </a:t>
            </a:r>
            <a:r>
              <a:rPr lang="es-ES" sz="1100" dirty="0" err="1"/>
              <a:t>kopurua</a:t>
            </a:r>
            <a:endParaRPr lang="es-ES" sz="1100" dirty="0"/>
          </a:p>
          <a:p>
            <a:pPr algn="just"/>
            <a:r>
              <a:rPr lang="es-ES" sz="1100" dirty="0"/>
              <a:t>(3) </a:t>
            </a:r>
            <a:r>
              <a:rPr lang="es-ES" sz="1100" dirty="0" err="1"/>
              <a:t>Biztanle</a:t>
            </a:r>
            <a:r>
              <a:rPr lang="es-ES" sz="1100" dirty="0"/>
              <a:t> </a:t>
            </a:r>
            <a:r>
              <a:rPr lang="es-ES" sz="1100" dirty="0" err="1"/>
              <a:t>bakoitzeko</a:t>
            </a:r>
            <a:r>
              <a:rPr lang="es-ES" sz="1100" dirty="0"/>
              <a:t> </a:t>
            </a:r>
            <a:r>
              <a:rPr lang="es-ES" sz="1100" dirty="0" err="1"/>
              <a:t>gastua</a:t>
            </a:r>
            <a:r>
              <a:rPr lang="es-ES" sz="1100" dirty="0"/>
              <a:t> </a:t>
            </a:r>
            <a:r>
              <a:rPr lang="es-ES" sz="1100" dirty="0" err="1"/>
              <a:t>eurotan</a:t>
            </a:r>
            <a:r>
              <a:rPr lang="es-ES" sz="1100" dirty="0"/>
              <a:t>: (1)/(2)*100</a:t>
            </a:r>
          </a:p>
          <a:p>
            <a:pPr algn="just"/>
            <a:r>
              <a:rPr lang="es-ES" sz="1100" b="1" dirty="0"/>
              <a:t> </a:t>
            </a:r>
            <a:endParaRPr lang="es-ES" sz="1100" dirty="0"/>
          </a:p>
          <a:p>
            <a:pPr algn="just" eaLnBrk="1" hangingPunct="1"/>
            <a:r>
              <a:rPr lang="es-ES" altLang="es-ES" sz="1100" b="1" dirty="0" smtClean="0"/>
              <a:t>3</a:t>
            </a:r>
            <a:r>
              <a:rPr lang="es-ES" altLang="es-ES" sz="1100" b="1" dirty="0"/>
              <a:t>.- </a:t>
            </a:r>
            <a:r>
              <a:rPr lang="es-ES" altLang="es-ES" sz="1100" b="1" dirty="0" smtClean="0"/>
              <a:t>GASTO POR HABITANTE</a:t>
            </a:r>
            <a:endParaRPr lang="es-ES" altLang="es-ES" sz="1100" dirty="0"/>
          </a:p>
          <a:p>
            <a:pPr algn="just" eaLnBrk="1" hangingPunct="1"/>
            <a:r>
              <a:rPr lang="es-ES" altLang="es-ES" sz="1100" b="1" dirty="0"/>
              <a:t>Concepto: </a:t>
            </a:r>
            <a:r>
              <a:rPr lang="es-ES" altLang="es-ES" sz="1100" dirty="0"/>
              <a:t>gasto del ejercicio dividido por número de habitantes</a:t>
            </a:r>
          </a:p>
          <a:p>
            <a:pPr algn="just" eaLnBrk="1" hangingPunct="1"/>
            <a:endParaRPr lang="es-ES" altLang="es-ES" sz="1100" dirty="0"/>
          </a:p>
          <a:p>
            <a:pPr algn="just" eaLnBrk="1" hangingPunct="1"/>
            <a:r>
              <a:rPr lang="es-ES" altLang="es-ES" sz="1100" b="1" dirty="0"/>
              <a:t>Cálculo</a:t>
            </a:r>
            <a:r>
              <a:rPr lang="es-ES" altLang="es-ES" sz="1100" dirty="0"/>
              <a:t>:</a:t>
            </a:r>
          </a:p>
          <a:p>
            <a:pPr algn="just" eaLnBrk="1" hangingPunct="1"/>
            <a:r>
              <a:rPr lang="es-ES" altLang="es-ES" sz="1100" dirty="0"/>
              <a:t> (1) Obligaciones reconocidas netas</a:t>
            </a:r>
          </a:p>
          <a:p>
            <a:pPr algn="just" eaLnBrk="1" hangingPunct="1"/>
            <a:r>
              <a:rPr lang="es-ES" altLang="es-ES" sz="1100" dirty="0"/>
              <a:t> (2) Número de habitantes</a:t>
            </a:r>
          </a:p>
          <a:p>
            <a:pPr algn="just" eaLnBrk="1" hangingPunct="1"/>
            <a:r>
              <a:rPr lang="es-ES" altLang="es-ES" sz="1100" dirty="0"/>
              <a:t> (3) Gasto por habitante en euros: (1)/(2)*100</a:t>
            </a: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764704"/>
            <a:ext cx="1466850" cy="657225"/>
          </a:xfrm>
          <a:prstGeom prst="rect">
            <a:avLst/>
          </a:prstGeom>
        </p:spPr>
      </p:pic>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1569</Words>
  <Application>Microsoft Office PowerPoint</Application>
  <PresentationFormat>Pantailako aurkezpena (4:3)</PresentationFormat>
  <Paragraphs>290</Paragraphs>
  <Slides>19</Slides>
  <Notes>0</Notes>
  <HiddenSlides>0</HiddenSlides>
  <MMClips>0</MMClips>
  <ScaleCrop>false</ScaleCrop>
  <HeadingPairs>
    <vt:vector size="6" baseType="variant">
      <vt:variant>
        <vt:lpstr>Erabilitako letra-tipoak</vt:lpstr>
      </vt:variant>
      <vt:variant>
        <vt:i4>2</vt:i4>
      </vt:variant>
      <vt:variant>
        <vt:lpstr>Gaia</vt:lpstr>
      </vt:variant>
      <vt:variant>
        <vt:i4>1</vt:i4>
      </vt:variant>
      <vt:variant>
        <vt:lpstr>Diapositiben tituluak</vt:lpstr>
      </vt:variant>
      <vt:variant>
        <vt:i4>19</vt:i4>
      </vt:variant>
    </vt:vector>
  </HeadingPairs>
  <TitlesOfParts>
    <vt:vector size="22" baseType="lpstr">
      <vt:lpstr>Arial</vt:lpstr>
      <vt:lpstr>Calibri</vt:lpstr>
      <vt:lpstr>Diseño predeterminado</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lpstr>PowerPoint aurkezpena</vt:lpstr>
    </vt:vector>
  </TitlesOfParts>
  <Company>Eibarko Udala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FINANTZA-TUTORETZAREN ADIERAZLEAK</dc:title>
  <dc:creator>jjbelza</dc:creator>
  <cp:lastModifiedBy>Pedro Irusta</cp:lastModifiedBy>
  <cp:revision>139</cp:revision>
  <dcterms:created xsi:type="dcterms:W3CDTF">2015-05-27T10:45:14Z</dcterms:created>
  <dcterms:modified xsi:type="dcterms:W3CDTF">2018-03-02T13:30:06Z</dcterms:modified>
</cp:coreProperties>
</file>